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320" r:id="rId7"/>
    <p:sldId id="260" r:id="rId8"/>
    <p:sldId id="261" r:id="rId9"/>
    <p:sldId id="262" r:id="rId10"/>
    <p:sldId id="319" r:id="rId11"/>
    <p:sldId id="296" r:id="rId12"/>
    <p:sldId id="304" r:id="rId13"/>
    <p:sldId id="302" r:id="rId14"/>
    <p:sldId id="308" r:id="rId15"/>
    <p:sldId id="310" r:id="rId16"/>
    <p:sldId id="312" r:id="rId17"/>
    <p:sldId id="309" r:id="rId18"/>
    <p:sldId id="354" r:id="rId19"/>
    <p:sldId id="297" r:id="rId20"/>
    <p:sldId id="298" r:id="rId21"/>
    <p:sldId id="300" r:id="rId22"/>
    <p:sldId id="299" r:id="rId23"/>
    <p:sldId id="314" r:id="rId24"/>
    <p:sldId id="301" r:id="rId25"/>
    <p:sldId id="303" r:id="rId26"/>
    <p:sldId id="305" r:id="rId27"/>
    <p:sldId id="306" r:id="rId28"/>
    <p:sldId id="307" r:id="rId29"/>
    <p:sldId id="311" r:id="rId30"/>
    <p:sldId id="313" r:id="rId31"/>
    <p:sldId id="316" r:id="rId32"/>
    <p:sldId id="318" r:id="rId33"/>
    <p:sldId id="352" r:id="rId34"/>
    <p:sldId id="317" r:id="rId35"/>
    <p:sldId id="321" r:id="rId36"/>
    <p:sldId id="322" r:id="rId37"/>
    <p:sldId id="323" r:id="rId38"/>
    <p:sldId id="326" r:id="rId39"/>
    <p:sldId id="324" r:id="rId40"/>
    <p:sldId id="325" r:id="rId41"/>
    <p:sldId id="327" r:id="rId42"/>
    <p:sldId id="330" r:id="rId43"/>
    <p:sldId id="331" r:id="rId44"/>
    <p:sldId id="328" r:id="rId45"/>
    <p:sldId id="332" r:id="rId46"/>
    <p:sldId id="329" r:id="rId47"/>
    <p:sldId id="333" r:id="rId48"/>
    <p:sldId id="334" r:id="rId49"/>
    <p:sldId id="335" r:id="rId50"/>
    <p:sldId id="336" r:id="rId51"/>
    <p:sldId id="338" r:id="rId52"/>
    <p:sldId id="339" r:id="rId53"/>
    <p:sldId id="348" r:id="rId54"/>
    <p:sldId id="337" r:id="rId55"/>
    <p:sldId id="340" r:id="rId56"/>
    <p:sldId id="341" r:id="rId57"/>
    <p:sldId id="342" r:id="rId58"/>
    <p:sldId id="350" r:id="rId59"/>
    <p:sldId id="361" r:id="rId60"/>
    <p:sldId id="358" r:id="rId61"/>
    <p:sldId id="356" r:id="rId62"/>
    <p:sldId id="351" r:id="rId63"/>
    <p:sldId id="343" r:id="rId64"/>
    <p:sldId id="344" r:id="rId65"/>
    <p:sldId id="349" r:id="rId66"/>
    <p:sldId id="345" r:id="rId67"/>
    <p:sldId id="346" r:id="rId68"/>
    <p:sldId id="353" r:id="rId69"/>
    <p:sldId id="355" r:id="rId70"/>
    <p:sldId id="357" r:id="rId71"/>
    <p:sldId id="360" r:id="rId72"/>
    <p:sldId id="367" r:id="rId73"/>
    <p:sldId id="366" r:id="rId74"/>
    <p:sldId id="347" r:id="rId75"/>
    <p:sldId id="359" r:id="rId76"/>
    <p:sldId id="362" r:id="rId77"/>
    <p:sldId id="363" r:id="rId78"/>
    <p:sldId id="364" r:id="rId79"/>
    <p:sldId id="365" r:id="rId80"/>
    <p:sldId id="368" r:id="rId81"/>
    <p:sldId id="369" r:id="rId82"/>
    <p:sldId id="370" r:id="rId83"/>
    <p:sldId id="371" r:id="rId84"/>
    <p:sldId id="37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24C"/>
    <a:srgbClr val="028ADE"/>
    <a:srgbClr val="29E2ED"/>
    <a:srgbClr val="4B0F9D"/>
    <a:srgbClr val="028ADF"/>
    <a:srgbClr val="3D4046"/>
    <a:srgbClr val="1C2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9C4F-FFA1-C24D-9CFC-AD0C0D30C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267E3-B22E-0448-BD8E-08F5BD392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A4DD9-F89A-8A44-A999-FABD81D2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BDCF2-72E1-0946-973F-039FADB9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CCA72-FB90-EC45-87BB-D9C2666E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1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4FE3-43C7-F34F-AFDD-E6494DF5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612E3-A6BC-E94A-ABA6-2F1ED8A55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E024B-512B-2445-96B9-6F544A42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A3650-7025-954B-AE81-01C40868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944D9-CF71-0340-AEE2-EB4EB1BA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6CED0-DD7B-C44F-B653-0BF33C450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9A42C-2913-5A4E-82F6-6CFE420C4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7EFC-15A2-2341-B2ED-734B4079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CCAE-308E-4440-8FB3-4F33B9BE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1A72D-4992-5141-884C-EC7FF996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DAFD-D88D-E64A-BC9D-73336DD5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C69C7-A5E6-B344-AAF1-836BE55EC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E01C5-B53D-0A46-9596-771D99FE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4BAF9-D6D2-6048-BEB3-7B7BED20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C5E5-5471-8441-9E49-8189D670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4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1EB5-4941-8C49-B803-EABA78F0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592E3-C95C-7F4C-A487-88653A4F9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C409-A869-F04D-B5B3-447EC48F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8E402-3855-984C-9FFE-213C0A18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2D226-2F92-E848-BBB2-15174562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AF56-E5ED-C746-9AAE-B3436D84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763D-6D9E-4542-B223-50F9E4E17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6BA7A-8679-1143-BDBA-00FDA6C1F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8BFCE-814F-F444-9537-5236B459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ABD9D-9A91-CC45-A83C-A5FEE688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ECDB2-9E13-F846-89F9-FB6E55A8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47E6-7AAC-384C-91B6-61816425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C6232-3297-5E42-BA5E-39A276C9A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6D792-E2D8-9348-96ED-D1AAC3A4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3C580-8DCF-9A4A-B891-D4F986355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0C831-7584-754F-BC76-B4A130EE1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904BC-B29D-F947-919D-9711C34E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256B0E-ACEE-2147-97B4-C356688B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EA2BF-23C6-124D-8AB3-C4B6D90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7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0E62-CBCA-AA43-A4DC-94706063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01345-8340-8342-8F6A-F3AF82E5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EF829-CD66-A84E-9FDB-ECCD7601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F087E-F57C-064A-A98B-72690CE2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7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03C4AE-07FA-F04B-9F0B-3073A988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A3184-8BDB-EE40-8124-FCB9AE7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5ED1-3B4D-DE4F-9B6C-54DF37D8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876F-AA50-2743-9D7A-AD90C0F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FCBE-A64D-494C-B09C-05648936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661C5-F13D-3046-9B97-26AAB483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B6366-ACA1-C645-AFE5-94B0C7A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B614C-29B3-F44C-82AF-93E4F519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9BBA2-34C7-6048-9A93-EF7521ED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1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66EA-7191-0E4B-866C-09D3C59F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7660B-A842-8546-A526-9917A4AC0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09F37-384F-D447-ACBF-F35C84FB2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1F62-F9E0-314A-A2DB-2CC7F12C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F49BD-A029-7443-AB3D-534AFA3E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6B7F-174A-174E-B754-520BD4A7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2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CF051-D7FF-FB49-932D-428E07A3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DCE01-281E-ED43-9372-C7434C455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4F04D-1B15-5D4B-A331-F9E42F3F5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680C-CC60-C04C-9A33-8BFDCAE0DEE1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627D5-ECF2-1348-BB5C-0F01A14E4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DC7C-2D17-3846-B1C9-60A52918F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8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microsoft.com/office/2007/relationships/hdphoto" Target="../media/hdphoto13.wdp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8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B84B-BFE1-DA49-ADBE-F23A7A437B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0DEA6-A424-6B4B-8A4F-5CA8F5003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158AC4-71CA-8EB9-945F-428765FF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37" y="2708965"/>
            <a:ext cx="3619500" cy="66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6F723B-9C3F-D749-A6F2-27B80574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02" y="1179212"/>
            <a:ext cx="2425700" cy="5207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3542D49-D899-154B-BED1-40F342B2D794}"/>
              </a:ext>
            </a:extLst>
          </p:cNvPr>
          <p:cNvSpPr/>
          <p:nvPr/>
        </p:nvSpPr>
        <p:spPr>
          <a:xfrm>
            <a:off x="3562863" y="672315"/>
            <a:ext cx="1762899" cy="506897"/>
          </a:xfrm>
          <a:prstGeom prst="wedgeRoundRectCallout">
            <a:avLst>
              <a:gd name="adj1" fmla="val -66208"/>
              <a:gd name="adj2" fmla="val 971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 to save the file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D39F60F-6061-F345-A0A2-2BD889ADABB2}"/>
              </a:ext>
            </a:extLst>
          </p:cNvPr>
          <p:cNvSpPr/>
          <p:nvPr/>
        </p:nvSpPr>
        <p:spPr>
          <a:xfrm>
            <a:off x="3562863" y="2202068"/>
            <a:ext cx="1037969" cy="506897"/>
          </a:xfrm>
          <a:prstGeom prst="wedgeRoundRectCallout">
            <a:avLst>
              <a:gd name="adj1" fmla="val 415"/>
              <a:gd name="adj2" fmla="val 82911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CA8758A-A26F-9848-B5A7-13491CBA8B56}"/>
              </a:ext>
            </a:extLst>
          </p:cNvPr>
          <p:cNvSpPr/>
          <p:nvPr/>
        </p:nvSpPr>
        <p:spPr>
          <a:xfrm>
            <a:off x="8703274" y="3746020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FF1498A-21A6-D34D-8BB4-206A80AD1B1F}"/>
              </a:ext>
            </a:extLst>
          </p:cNvPr>
          <p:cNvSpPr/>
          <p:nvPr/>
        </p:nvSpPr>
        <p:spPr>
          <a:xfrm>
            <a:off x="7665305" y="5141995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30219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649766" y="424413"/>
            <a:ext cx="632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Create a Polaris Table</a:t>
            </a:r>
          </a:p>
        </p:txBody>
      </p:sp>
    </p:spTree>
    <p:extLst>
      <p:ext uri="{BB962C8B-B14F-4D97-AF65-F5344CB8AC3E}">
        <p14:creationId xmlns:p14="http://schemas.microsoft.com/office/powerpoint/2010/main" val="134031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2A769-222A-8D47-8E95-67F150906FCB}"/>
              </a:ext>
            </a:extLst>
          </p:cNvPr>
          <p:cNvSpPr txBox="1"/>
          <p:nvPr/>
        </p:nvSpPr>
        <p:spPr>
          <a:xfrm>
            <a:off x="-451080" y="1619594"/>
            <a:ext cx="7839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Migration details may vary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4627D-C5CF-FB46-BEF7-5AB3F2E581B1}"/>
              </a:ext>
            </a:extLst>
          </p:cNvPr>
          <p:cNvSpPr txBox="1"/>
          <p:nvPr/>
        </p:nvSpPr>
        <p:spPr>
          <a:xfrm>
            <a:off x="-298680" y="2542924"/>
            <a:ext cx="10823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But the process is generally the same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2BD92-26D8-9443-936E-E65217162D6A}"/>
              </a:ext>
            </a:extLst>
          </p:cNvPr>
          <p:cNvSpPr txBox="1"/>
          <p:nvPr/>
        </p:nvSpPr>
        <p:spPr>
          <a:xfrm>
            <a:off x="0" y="4315076"/>
            <a:ext cx="8754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SELECT COUNT(*) FROM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003E-8360-9840-9A7A-D947D3F4700A}"/>
              </a:ext>
            </a:extLst>
          </p:cNvPr>
          <p:cNvSpPr txBox="1"/>
          <p:nvPr/>
        </p:nvSpPr>
        <p:spPr>
          <a:xfrm>
            <a:off x="649766" y="424413"/>
            <a:ext cx="7110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Setting Up a Druid Table</a:t>
            </a:r>
          </a:p>
        </p:txBody>
      </p:sp>
    </p:spTree>
    <p:extLst>
      <p:ext uri="{BB962C8B-B14F-4D97-AF65-F5344CB8AC3E}">
        <p14:creationId xmlns:p14="http://schemas.microsoft.com/office/powerpoint/2010/main" val="13711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A9788-C482-3342-A4F5-17958909E603}"/>
              </a:ext>
            </a:extLst>
          </p:cNvPr>
          <p:cNvSpPr txBox="1"/>
          <p:nvPr/>
        </p:nvSpPr>
        <p:spPr>
          <a:xfrm>
            <a:off x="-451080" y="1619594"/>
            <a:ext cx="1223245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This lesson covers the following:</a:t>
            </a:r>
          </a:p>
          <a:p>
            <a:endParaRPr lang="en-US" sz="5400" b="1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Set up a local druid table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Signup for a free 60 day Polaris account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Create a Polaris table with a schema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Move the Druid table data to Polaris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Stream data to the Polaris table</a:t>
            </a:r>
          </a:p>
        </p:txBody>
      </p:sp>
    </p:spTree>
    <p:extLst>
      <p:ext uri="{BB962C8B-B14F-4D97-AF65-F5344CB8AC3E}">
        <p14:creationId xmlns:p14="http://schemas.microsoft.com/office/powerpoint/2010/main" val="52948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A9788-C482-3342-A4F5-17958909E603}"/>
              </a:ext>
            </a:extLst>
          </p:cNvPr>
          <p:cNvSpPr txBox="1"/>
          <p:nvPr/>
        </p:nvSpPr>
        <p:spPr>
          <a:xfrm>
            <a:off x="1076778" y="1839513"/>
            <a:ext cx="862281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Three pieces of info we need:</a:t>
            </a:r>
          </a:p>
          <a:p>
            <a:endParaRPr lang="en-US" sz="5400" b="1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Organization name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API client ID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API client secret</a:t>
            </a:r>
          </a:p>
        </p:txBody>
      </p:sp>
    </p:spTree>
    <p:extLst>
      <p:ext uri="{BB962C8B-B14F-4D97-AF65-F5344CB8AC3E}">
        <p14:creationId xmlns:p14="http://schemas.microsoft.com/office/powerpoint/2010/main" val="192465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A9788-C482-3342-A4F5-17958909E603}"/>
              </a:ext>
            </a:extLst>
          </p:cNvPr>
          <p:cNvSpPr txBox="1"/>
          <p:nvPr/>
        </p:nvSpPr>
        <p:spPr>
          <a:xfrm>
            <a:off x="254976" y="1781639"/>
            <a:ext cx="103327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 note about environment variables:</a:t>
            </a:r>
          </a:p>
          <a:p>
            <a:endParaRPr lang="en-US" sz="4800" b="1" dirty="0">
              <a:solidFill>
                <a:schemeClr val="bg1"/>
              </a:solidFill>
            </a:endParaRPr>
          </a:p>
          <a:p>
            <a:r>
              <a:rPr lang="en-US" sz="4800" b="1" dirty="0">
                <a:solidFill>
                  <a:schemeClr val="bg1"/>
                </a:solidFill>
              </a:rPr>
              <a:t>Our training environment requires us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to refresh them on each challenge.</a:t>
            </a:r>
          </a:p>
          <a:p>
            <a:endParaRPr lang="en-US" sz="4800" b="1" dirty="0">
              <a:solidFill>
                <a:schemeClr val="bg1"/>
              </a:solidFill>
            </a:endParaRPr>
          </a:p>
          <a:p>
            <a:r>
              <a:rPr lang="en-US" sz="4800" b="1" dirty="0">
                <a:solidFill>
                  <a:schemeClr val="bg1"/>
                </a:solidFill>
              </a:rPr>
              <a:t>You don’t need to do this in production.</a:t>
            </a: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13563-90E8-3140-ADAF-E1389E5B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7" y="2641600"/>
            <a:ext cx="10589710" cy="40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A9788-C482-3342-A4F5-17958909E603}"/>
              </a:ext>
            </a:extLst>
          </p:cNvPr>
          <p:cNvSpPr txBox="1"/>
          <p:nvPr/>
        </p:nvSpPr>
        <p:spPr>
          <a:xfrm>
            <a:off x="532769" y="470579"/>
            <a:ext cx="7466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Polaris Batch Data Migration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05F71-ED52-5D44-8037-B8DA176AD235}"/>
              </a:ext>
            </a:extLst>
          </p:cNvPr>
          <p:cNvSpPr txBox="1"/>
          <p:nvPr/>
        </p:nvSpPr>
        <p:spPr>
          <a:xfrm>
            <a:off x="418952" y="2347607"/>
            <a:ext cx="99904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Things that may increase program complexity: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chemeClr val="bg1"/>
                </a:solidFill>
              </a:rPr>
              <a:t>Event source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chemeClr val="bg1"/>
                </a:solidFill>
              </a:rPr>
              <a:t>Event format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chemeClr val="bg1"/>
                </a:solidFill>
              </a:rPr>
              <a:t>Type of batching</a:t>
            </a:r>
          </a:p>
        </p:txBody>
      </p:sp>
    </p:spTree>
    <p:extLst>
      <p:ext uri="{BB962C8B-B14F-4D97-AF65-F5344CB8AC3E}">
        <p14:creationId xmlns:p14="http://schemas.microsoft.com/office/powerpoint/2010/main" val="321464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F4D73F-6CA8-C14A-BFB9-6182DB19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46" y="0"/>
            <a:ext cx="105483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E74AA6-4547-7F47-B1EC-3E389FF1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69" y="3205892"/>
            <a:ext cx="952500" cy="254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54CC9-B625-8941-BA1B-FF866B69E5FD}"/>
              </a:ext>
            </a:extLst>
          </p:cNvPr>
          <p:cNvSpPr/>
          <p:nvPr/>
        </p:nvSpPr>
        <p:spPr>
          <a:xfrm>
            <a:off x="5335929" y="2882096"/>
            <a:ext cx="3599727" cy="694481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F4D73F-6CA8-C14A-BFB9-6182DB19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46" y="0"/>
            <a:ext cx="105483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E74AA6-4547-7F47-B1EC-3E389FF1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69" y="3205892"/>
            <a:ext cx="9525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3941C-2277-FEEC-364D-3560242CD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583" y="1828800"/>
            <a:ext cx="2349500" cy="1553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29838-4CB8-B03C-93E2-1DFF2C51B83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832335" y="1986692"/>
            <a:ext cx="29930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76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53" y="4697278"/>
            <a:ext cx="3226143" cy="1467032"/>
          </a:xfrm>
          <a:prstGeom prst="rect">
            <a:avLst/>
          </a:prstGeom>
          <a:solidFill>
            <a:srgbClr val="028ADE"/>
          </a:solidFill>
          <a:ln w="63500">
            <a:solidFill>
              <a:srgbClr val="4B0F9D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E2E721-BAB0-8A40-9900-B5CC97DF788E}"/>
              </a:ext>
            </a:extLst>
          </p:cNvPr>
          <p:cNvSpPr txBox="1"/>
          <p:nvPr/>
        </p:nvSpPr>
        <p:spPr>
          <a:xfrm>
            <a:off x="1801382" y="556054"/>
            <a:ext cx="544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Migrating Data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From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Apache Druid® to Polaris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DE81F-5C91-B240-AC7D-EFFD89B345C5}"/>
              </a:ext>
            </a:extLst>
          </p:cNvPr>
          <p:cNvSpPr txBox="1"/>
          <p:nvPr/>
        </p:nvSpPr>
        <p:spPr>
          <a:xfrm>
            <a:off x="2575504" y="3179806"/>
            <a:ext cx="358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is Polaris?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DD8751-B81D-3C45-849C-0D93A5342C31}"/>
              </a:ext>
            </a:extLst>
          </p:cNvPr>
          <p:cNvSpPr/>
          <p:nvPr/>
        </p:nvSpPr>
        <p:spPr>
          <a:xfrm>
            <a:off x="852616" y="4905632"/>
            <a:ext cx="2088292" cy="1050325"/>
          </a:xfrm>
          <a:prstGeom prst="roundRect">
            <a:avLst/>
          </a:prstGeom>
          <a:solidFill>
            <a:srgbClr val="4B0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Apache Druid®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153D1-14F3-3B4F-901C-8B218881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FF2819-AF00-3741-B06E-E92505BF380C}"/>
              </a:ext>
            </a:extLst>
          </p:cNvPr>
          <p:cNvSpPr/>
          <p:nvPr/>
        </p:nvSpPr>
        <p:spPr>
          <a:xfrm>
            <a:off x="7452141" y="4810897"/>
            <a:ext cx="2088292" cy="1050325"/>
          </a:xfrm>
          <a:prstGeom prst="roundRect">
            <a:avLst/>
          </a:prstGeom>
          <a:solidFill>
            <a:srgbClr val="4B0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Polaris</a:t>
            </a:r>
          </a:p>
          <a:p>
            <a:pPr algn="ctr"/>
            <a:r>
              <a:rPr lang="en-US" dirty="0"/>
              <a:t>(SaaS by Imply)</a:t>
            </a:r>
          </a:p>
        </p:txBody>
      </p:sp>
    </p:spTree>
    <p:extLst>
      <p:ext uri="{BB962C8B-B14F-4D97-AF65-F5344CB8AC3E}">
        <p14:creationId xmlns:p14="http://schemas.microsoft.com/office/powerpoint/2010/main" val="223788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144AD2-D1D2-1944-A043-80276001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793750"/>
            <a:ext cx="8191500" cy="52705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57F2ACB-232C-8E41-9EDC-C0B57DD43ECC}"/>
              </a:ext>
            </a:extLst>
          </p:cNvPr>
          <p:cNvSpPr/>
          <p:nvPr/>
        </p:nvSpPr>
        <p:spPr>
          <a:xfrm>
            <a:off x="8809561" y="404513"/>
            <a:ext cx="1037969" cy="389237"/>
          </a:xfrm>
          <a:prstGeom prst="wedgeRoundRectCallout">
            <a:avLst>
              <a:gd name="adj1" fmla="val 41408"/>
              <a:gd name="adj2" fmla="val 96178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FCDF6-2AB7-0546-B7E6-76236B7E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0369" y="1495266"/>
            <a:ext cx="1647747" cy="534641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D7912DB-5AF1-C547-86B4-447061FDD8B2}"/>
              </a:ext>
            </a:extLst>
          </p:cNvPr>
          <p:cNvSpPr/>
          <p:nvPr/>
        </p:nvSpPr>
        <p:spPr>
          <a:xfrm>
            <a:off x="8140147" y="929538"/>
            <a:ext cx="1037969" cy="506897"/>
          </a:xfrm>
          <a:prstGeom prst="wedgeRoundRectCallout">
            <a:avLst>
              <a:gd name="adj1" fmla="val -27924"/>
              <a:gd name="adj2" fmla="val 39700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B2A3D-0C53-F54F-93F8-8B194C20B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121" y="2323070"/>
            <a:ext cx="1043548" cy="42013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F044C3-671A-4C45-9DBC-345A6F69EE2B}"/>
              </a:ext>
            </a:extLst>
          </p:cNvPr>
          <p:cNvSpPr/>
          <p:nvPr/>
        </p:nvSpPr>
        <p:spPr>
          <a:xfrm>
            <a:off x="4882121" y="2029906"/>
            <a:ext cx="1989437" cy="713293"/>
          </a:xfrm>
          <a:prstGeom prst="roundRect">
            <a:avLst/>
          </a:prstGeom>
          <a:noFill/>
          <a:ln w="63500">
            <a:solidFill>
              <a:srgbClr val="29E2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BE6ABC9-0906-C347-8E1A-A58CC3D7A47D}"/>
              </a:ext>
            </a:extLst>
          </p:cNvPr>
          <p:cNvSpPr/>
          <p:nvPr/>
        </p:nvSpPr>
        <p:spPr>
          <a:xfrm>
            <a:off x="5401105" y="1328390"/>
            <a:ext cx="1989437" cy="506897"/>
          </a:xfrm>
          <a:prstGeom prst="wedgeRoundRectCallout">
            <a:avLst>
              <a:gd name="adj1" fmla="val -27303"/>
              <a:gd name="adj2" fmla="val 94729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Find the organization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38951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EC7CF07-495C-C045-B079-9CE39F8291FD}"/>
              </a:ext>
            </a:extLst>
          </p:cNvPr>
          <p:cNvGrpSpPr/>
          <p:nvPr/>
        </p:nvGrpSpPr>
        <p:grpSpPr>
          <a:xfrm>
            <a:off x="98854" y="-654908"/>
            <a:ext cx="6570448" cy="8279027"/>
            <a:chOff x="98854" y="-654908"/>
            <a:chExt cx="6570448" cy="82790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CE8A57-74A8-0A44-801A-107EB30A58F7}"/>
                </a:ext>
              </a:extLst>
            </p:cNvPr>
            <p:cNvGrpSpPr/>
            <p:nvPr/>
          </p:nvGrpSpPr>
          <p:grpSpPr>
            <a:xfrm rot="20865914">
              <a:off x="98854" y="-654908"/>
              <a:ext cx="3869724" cy="5955956"/>
              <a:chOff x="6669302" y="0"/>
              <a:chExt cx="4886325" cy="6858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23EA33F-2DE4-4C41-9058-6333E49E9623}"/>
                  </a:ext>
                </a:extLst>
              </p:cNvPr>
              <p:cNvGrpSpPr/>
              <p:nvPr/>
            </p:nvGrpSpPr>
            <p:grpSpPr>
              <a:xfrm>
                <a:off x="6669302" y="0"/>
                <a:ext cx="4886325" cy="6858000"/>
                <a:chOff x="6669302" y="0"/>
                <a:chExt cx="4886325" cy="6858000"/>
              </a:xfrm>
            </p:grpSpPr>
            <p:pic>
              <p:nvPicPr>
                <p:cNvPr id="1028" name="Picture 4" descr="Realtor, Sign, Sold, Real Estate, Estate, House, Notice">
                  <a:extLst>
                    <a:ext uri="{FF2B5EF4-FFF2-40B4-BE49-F238E27FC236}">
                      <a16:creationId xmlns:a16="http://schemas.microsoft.com/office/drawing/2014/main" id="{B6F6DF43-2CF3-E84B-9F18-B152C68176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9302" y="0"/>
                  <a:ext cx="4886325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A444FC9-7021-FF4D-BA07-ECE738DB6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43744" y="834081"/>
                  <a:ext cx="3368418" cy="1231900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C8F767-D8FB-994D-ACB0-B77C0470A6FB}"/>
                  </a:ext>
                </a:extLst>
              </p:cNvPr>
              <p:cNvSpPr txBox="1"/>
              <p:nvPr/>
            </p:nvSpPr>
            <p:spPr>
              <a:xfrm>
                <a:off x="7764544" y="843800"/>
                <a:ext cx="310694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Event Generating</a:t>
                </a:r>
              </a:p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System</a:t>
                </a:r>
              </a:p>
            </p:txBody>
          </p:sp>
        </p:grpSp>
        <p:pic>
          <p:nvPicPr>
            <p:cNvPr id="1026" name="Picture 2" descr="Machine, Industry, Pipes, Oven, Industrial, Technology">
              <a:extLst>
                <a:ext uri="{FF2B5EF4-FFF2-40B4-BE49-F238E27FC236}">
                  <a16:creationId xmlns:a16="http://schemas.microsoft.com/office/drawing/2014/main" id="{040E6452-DACC-F046-8A4C-4393F195E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49552" y="766119"/>
              <a:ext cx="56197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4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C99DBD-C87C-1342-B03A-46ED41A2705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0171257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4867069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84361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92479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65251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9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7491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7D4A20-0EA5-834A-B22D-52EE72B3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483572"/>
            <a:ext cx="8128000" cy="344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7E3176-FA20-5045-99F5-710C0487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883093"/>
            <a:ext cx="8128000" cy="371959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ABF94F7-3E7C-9A40-A036-442927689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30893"/>
              </p:ext>
            </p:extLst>
          </p:nvPr>
        </p:nvGraphicFramePr>
        <p:xfrm>
          <a:off x="2032000" y="4284134"/>
          <a:ext cx="58272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803">
                  <a:extLst>
                    <a:ext uri="{9D8B030D-6E8A-4147-A177-3AD203B41FA5}">
                      <a16:colId xmlns:a16="http://schemas.microsoft.com/office/drawing/2014/main" val="173363223"/>
                    </a:ext>
                  </a:extLst>
                </a:gridCol>
                <a:gridCol w="1456803">
                  <a:extLst>
                    <a:ext uri="{9D8B030D-6E8A-4147-A177-3AD203B41FA5}">
                      <a16:colId xmlns:a16="http://schemas.microsoft.com/office/drawing/2014/main" val="1375066149"/>
                    </a:ext>
                  </a:extLst>
                </a:gridCol>
                <a:gridCol w="1456803">
                  <a:extLst>
                    <a:ext uri="{9D8B030D-6E8A-4147-A177-3AD203B41FA5}">
                      <a16:colId xmlns:a16="http://schemas.microsoft.com/office/drawing/2014/main" val="877370454"/>
                    </a:ext>
                  </a:extLst>
                </a:gridCol>
                <a:gridCol w="1456803">
                  <a:extLst>
                    <a:ext uri="{9D8B030D-6E8A-4147-A177-3AD203B41FA5}">
                      <a16:colId xmlns:a16="http://schemas.microsoft.com/office/drawing/2014/main" val="2527358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__time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ip_address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page_id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0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43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1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0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766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F95389-A375-BD15-7A1B-07B9508271A0}"/>
              </a:ext>
            </a:extLst>
          </p:cNvPr>
          <p:cNvSpPr txBox="1"/>
          <p:nvPr/>
        </p:nvSpPr>
        <p:spPr>
          <a:xfrm>
            <a:off x="9996616" y="5128054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1015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291529-199B-844C-B087-36F68C3A459B}"/>
              </a:ext>
            </a:extLst>
          </p:cNvPr>
          <p:cNvGrpSpPr/>
          <p:nvPr/>
        </p:nvGrpSpPr>
        <p:grpSpPr>
          <a:xfrm>
            <a:off x="2335426" y="122419"/>
            <a:ext cx="2434750" cy="2639781"/>
            <a:chOff x="2335426" y="122419"/>
            <a:chExt cx="2434750" cy="2639781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73BBCAC1-C4F6-634F-BD86-975A8298D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426" y="122419"/>
              <a:ext cx="2434750" cy="2639781"/>
            </a:xfrm>
            <a:prstGeom prst="rect">
              <a:avLst/>
            </a:prstGeom>
          </p:spPr>
        </p:pic>
        <p:pic>
          <p:nvPicPr>
            <p:cNvPr id="1026" name="Picture 2" descr="Druid | Database for modern analytics applications">
              <a:extLst>
                <a:ext uri="{FF2B5EF4-FFF2-40B4-BE49-F238E27FC236}">
                  <a16:creationId xmlns:a16="http://schemas.microsoft.com/office/drawing/2014/main" id="{2A65195B-F547-D947-9DC8-09B650196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790" y="1442309"/>
              <a:ext cx="2182021" cy="75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67F77-A401-5846-91C8-DE277D4A87B1}"/>
              </a:ext>
            </a:extLst>
          </p:cNvPr>
          <p:cNvGrpSpPr/>
          <p:nvPr/>
        </p:nvGrpSpPr>
        <p:grpSpPr>
          <a:xfrm>
            <a:off x="-820818" y="679390"/>
            <a:ext cx="9985633" cy="6178610"/>
            <a:chOff x="-820818" y="679390"/>
            <a:chExt cx="9985633" cy="61786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12CA98-B3E6-F94F-9A5A-2EB227F1D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20818" y="679390"/>
              <a:ext cx="9985633" cy="61786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C83295-FDBE-5B4E-AE61-0049952BFA92}"/>
                </a:ext>
              </a:extLst>
            </p:cNvPr>
            <p:cNvSpPr txBox="1"/>
            <p:nvPr/>
          </p:nvSpPr>
          <p:spPr>
            <a:xfrm>
              <a:off x="2461790" y="5820032"/>
              <a:ext cx="26570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Imply Polaris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241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3D0321-CE88-A748-A4EA-A155B659D551}"/>
              </a:ext>
            </a:extLst>
          </p:cNvPr>
          <p:cNvGrpSpPr/>
          <p:nvPr/>
        </p:nvGrpSpPr>
        <p:grpSpPr>
          <a:xfrm>
            <a:off x="4429646" y="289326"/>
            <a:ext cx="2434750" cy="2639781"/>
            <a:chOff x="2335426" y="122419"/>
            <a:chExt cx="2434750" cy="2639781"/>
          </a:xfrm>
        </p:grpSpPr>
        <p:pic>
          <p:nvPicPr>
            <p:cNvPr id="3" name="Picture 2" descr="Icon&#10;&#10;Description automatically generated">
              <a:extLst>
                <a:ext uri="{FF2B5EF4-FFF2-40B4-BE49-F238E27FC236}">
                  <a16:creationId xmlns:a16="http://schemas.microsoft.com/office/drawing/2014/main" id="{D92A39EA-5806-BB48-AD04-87567127B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426" y="122419"/>
              <a:ext cx="2434750" cy="2639781"/>
            </a:xfrm>
            <a:prstGeom prst="rect">
              <a:avLst/>
            </a:prstGeom>
          </p:spPr>
        </p:pic>
        <p:pic>
          <p:nvPicPr>
            <p:cNvPr id="4" name="Picture 2" descr="Druid | Database for modern analytics applications">
              <a:extLst>
                <a:ext uri="{FF2B5EF4-FFF2-40B4-BE49-F238E27FC236}">
                  <a16:creationId xmlns:a16="http://schemas.microsoft.com/office/drawing/2014/main" id="{A535C3FD-3616-0940-8CEE-963DF2BA2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790" y="1442309"/>
              <a:ext cx="2182021" cy="75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46509-F1D5-2347-AF78-556286AEDE47}"/>
              </a:ext>
            </a:extLst>
          </p:cNvPr>
          <p:cNvGrpSpPr/>
          <p:nvPr/>
        </p:nvGrpSpPr>
        <p:grpSpPr>
          <a:xfrm>
            <a:off x="3572918" y="-160198"/>
            <a:ext cx="9985633" cy="6178610"/>
            <a:chOff x="-820818" y="679390"/>
            <a:chExt cx="9985633" cy="61786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95008F-CD60-8947-9D28-3CFF879C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20818" y="679390"/>
              <a:ext cx="9985633" cy="617861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570588-4240-A44B-AE1F-63DAC5B60E70}"/>
                </a:ext>
              </a:extLst>
            </p:cNvPr>
            <p:cNvSpPr txBox="1"/>
            <p:nvPr/>
          </p:nvSpPr>
          <p:spPr>
            <a:xfrm>
              <a:off x="2461790" y="5820032"/>
              <a:ext cx="26570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Imply Polaris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B9D30D-1F39-6D47-92EA-29C2B578EECB}"/>
              </a:ext>
            </a:extLst>
          </p:cNvPr>
          <p:cNvGrpSpPr/>
          <p:nvPr/>
        </p:nvGrpSpPr>
        <p:grpSpPr>
          <a:xfrm>
            <a:off x="-883948" y="-1050209"/>
            <a:ext cx="6570448" cy="8279027"/>
            <a:chOff x="98854" y="-654908"/>
            <a:chExt cx="6570448" cy="8279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6F598A-6E83-C24F-9520-FD86E30E5E71}"/>
                </a:ext>
              </a:extLst>
            </p:cNvPr>
            <p:cNvGrpSpPr/>
            <p:nvPr/>
          </p:nvGrpSpPr>
          <p:grpSpPr>
            <a:xfrm rot="20865914">
              <a:off x="98854" y="-654908"/>
              <a:ext cx="3869724" cy="5955956"/>
              <a:chOff x="6669302" y="0"/>
              <a:chExt cx="4886325" cy="6858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5C29A13-50C1-334E-B102-ECCBF74F130C}"/>
                  </a:ext>
                </a:extLst>
              </p:cNvPr>
              <p:cNvGrpSpPr/>
              <p:nvPr/>
            </p:nvGrpSpPr>
            <p:grpSpPr>
              <a:xfrm>
                <a:off x="6669302" y="0"/>
                <a:ext cx="4886325" cy="6858000"/>
                <a:chOff x="6669302" y="0"/>
                <a:chExt cx="4886325" cy="6858000"/>
              </a:xfrm>
            </p:grpSpPr>
            <p:pic>
              <p:nvPicPr>
                <p:cNvPr id="13" name="Picture 4" descr="Realtor, Sign, Sold, Real Estate, Estate, House, Notice">
                  <a:extLst>
                    <a:ext uri="{FF2B5EF4-FFF2-40B4-BE49-F238E27FC236}">
                      <a16:creationId xmlns:a16="http://schemas.microsoft.com/office/drawing/2014/main" id="{15079E1C-5615-6A45-942F-99A0DD1923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9302" y="0"/>
                  <a:ext cx="4886325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CB6C230-1B55-9846-9864-CFD229698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43744" y="834081"/>
                  <a:ext cx="3368418" cy="1231900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1BE92-248B-814F-8FBF-A64B8CC25458}"/>
                  </a:ext>
                </a:extLst>
              </p:cNvPr>
              <p:cNvSpPr txBox="1"/>
              <p:nvPr/>
            </p:nvSpPr>
            <p:spPr>
              <a:xfrm>
                <a:off x="7764544" y="843800"/>
                <a:ext cx="310694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Event Generating</a:t>
                </a:r>
              </a:p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System</a:t>
                </a:r>
              </a:p>
            </p:txBody>
          </p:sp>
        </p:grpSp>
        <p:pic>
          <p:nvPicPr>
            <p:cNvPr id="10" name="Picture 2" descr="Machine, Industry, Pipes, Oven, Industrial, Technology">
              <a:extLst>
                <a:ext uri="{FF2B5EF4-FFF2-40B4-BE49-F238E27FC236}">
                  <a16:creationId xmlns:a16="http://schemas.microsoft.com/office/drawing/2014/main" id="{63373578-36EC-D643-AC4D-505E764AA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49552" y="766119"/>
              <a:ext cx="56197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838DF-4852-7043-BA9A-C1BC25068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318" y="-7798"/>
            <a:ext cx="9985633" cy="61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88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wl, Bird, Book, Wise, Nature, Character, Wild, Wisdom">
            <a:extLst>
              <a:ext uri="{FF2B5EF4-FFF2-40B4-BE49-F238E27FC236}">
                <a16:creationId xmlns:a16="http://schemas.microsoft.com/office/drawing/2014/main" id="{429BAEAD-498A-BE47-BD81-A54EECCD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0"/>
            <a:ext cx="727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D56D81-72F6-0D41-AFE9-975BB149E079}"/>
              </a:ext>
            </a:extLst>
          </p:cNvPr>
          <p:cNvSpPr txBox="1"/>
          <p:nvPr/>
        </p:nvSpPr>
        <p:spPr>
          <a:xfrm>
            <a:off x="4766149" y="5729468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Polaris APIs</a:t>
            </a:r>
          </a:p>
        </p:txBody>
      </p:sp>
    </p:spTree>
    <p:extLst>
      <p:ext uri="{BB962C8B-B14F-4D97-AF65-F5344CB8AC3E}">
        <p14:creationId xmlns:p14="http://schemas.microsoft.com/office/powerpoint/2010/main" val="1785053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47CCED-7811-F54A-9F46-065DE659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40" y="1122744"/>
            <a:ext cx="8104128" cy="792303"/>
          </a:xfrm>
          <a:prstGeom prst="rect">
            <a:avLst/>
          </a:prstGeom>
        </p:spPr>
      </p:pic>
      <p:pic>
        <p:nvPicPr>
          <p:cNvPr id="3074" name="Picture 2" descr="Hand, Finger Pointing, Pointing, Finger, Gesture, Point">
            <a:extLst>
              <a:ext uri="{FF2B5EF4-FFF2-40B4-BE49-F238E27FC236}">
                <a16:creationId xmlns:a16="http://schemas.microsoft.com/office/drawing/2014/main" id="{CAC00C47-3603-AC4F-B16B-11AF4FC9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5360" y="428263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9A0F74-899B-E046-96D7-6F671FA2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010" y="1915047"/>
            <a:ext cx="3776803" cy="406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8BB498-0C14-9541-89EC-F5A64AAFE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5010" y="2907255"/>
            <a:ext cx="393700" cy="6731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51FAC-A659-CA41-86B3-60C2E500E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371" y="4749478"/>
            <a:ext cx="368300" cy="762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67429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96350-AF61-4949-9E6A-7C75DC6E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95450"/>
            <a:ext cx="5791200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0B449-99FE-8D44-8435-8306DBE800F5}"/>
              </a:ext>
            </a:extLst>
          </p:cNvPr>
          <p:cNvSpPr txBox="1"/>
          <p:nvPr/>
        </p:nvSpPr>
        <p:spPr>
          <a:xfrm>
            <a:off x="3460832" y="3773348"/>
            <a:ext cx="1201804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dirty="0" err="1"/>
              <a:t>polaris_table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4420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6760D-9E76-624E-B5B8-C8A22FB1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77800"/>
            <a:ext cx="9474200" cy="650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9801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0A4276-C81D-0147-B6BE-DB73A3736E58}"/>
              </a:ext>
            </a:extLst>
          </p:cNvPr>
          <p:cNvSpPr txBox="1"/>
          <p:nvPr/>
        </p:nvSpPr>
        <p:spPr>
          <a:xfrm>
            <a:off x="1076446" y="1794076"/>
            <a:ext cx="618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export ORGANIZATION_NAME=</a:t>
            </a:r>
            <a:r>
              <a:rPr lang="en-US" sz="2400" dirty="0" err="1">
                <a:solidFill>
                  <a:schemeClr val="bg1"/>
                </a:solidFill>
              </a:rPr>
              <a:t>my_organization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95AB2-633E-4B41-B7CD-E815587FF59F}"/>
              </a:ext>
            </a:extLst>
          </p:cNvPr>
          <p:cNvSpPr txBox="1"/>
          <p:nvPr/>
        </p:nvSpPr>
        <p:spPr>
          <a:xfrm>
            <a:off x="2476982" y="812157"/>
            <a:ext cx="225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my_organization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BB5BD-7171-224A-AB0F-18A1D2131DB9}"/>
              </a:ext>
            </a:extLst>
          </p:cNvPr>
          <p:cNvSpPr txBox="1"/>
          <p:nvPr/>
        </p:nvSpPr>
        <p:spPr>
          <a:xfrm>
            <a:off x="2476981" y="2775995"/>
            <a:ext cx="1937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my_api_client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A27BF-8693-F146-A4B3-AFBE7F4129CE}"/>
              </a:ext>
            </a:extLst>
          </p:cNvPr>
          <p:cNvSpPr txBox="1"/>
          <p:nvPr/>
        </p:nvSpPr>
        <p:spPr>
          <a:xfrm>
            <a:off x="1076446" y="3757914"/>
            <a:ext cx="4267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export CLIENT_ID=</a:t>
            </a:r>
            <a:r>
              <a:rPr lang="en-US" sz="2400" dirty="0" err="1">
                <a:solidFill>
                  <a:schemeClr val="bg1"/>
                </a:solidFill>
              </a:rPr>
              <a:t>my_api_client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D53DC-AA3D-404A-8C91-62C3CF9C1474}"/>
              </a:ext>
            </a:extLst>
          </p:cNvPr>
          <p:cNvSpPr txBox="1"/>
          <p:nvPr/>
        </p:nvSpPr>
        <p:spPr>
          <a:xfrm>
            <a:off x="1275145" y="5429364"/>
            <a:ext cx="5302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export CLIENT_SECRET=</a:t>
            </a:r>
            <a:r>
              <a:rPr lang="en-US" sz="2400" dirty="0" err="1">
                <a:solidFill>
                  <a:schemeClr val="bg1"/>
                </a:solidFill>
              </a:rPr>
              <a:t>my_client_secret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27DD7-522A-4244-83BA-17F170A8CACC}"/>
              </a:ext>
            </a:extLst>
          </p:cNvPr>
          <p:cNvSpPr txBox="1"/>
          <p:nvPr/>
        </p:nvSpPr>
        <p:spPr>
          <a:xfrm>
            <a:off x="2476981" y="4593639"/>
            <a:ext cx="231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my_client_secret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1C62-D132-2A43-8AEE-CC68C1462969}"/>
              </a:ext>
            </a:extLst>
          </p:cNvPr>
          <p:cNvSpPr/>
          <p:nvPr/>
        </p:nvSpPr>
        <p:spPr>
          <a:xfrm>
            <a:off x="4533284" y="119660"/>
            <a:ext cx="71339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curl --request POST "https://</a:t>
            </a:r>
            <a:r>
              <a:rPr lang="en-US" sz="2000" dirty="0" err="1">
                <a:solidFill>
                  <a:schemeClr val="bg1"/>
                </a:solidFill>
              </a:rPr>
              <a:t>id.imply.io</a:t>
            </a:r>
            <a:r>
              <a:rPr lang="en-US" sz="2000" dirty="0">
                <a:solidFill>
                  <a:schemeClr val="bg1"/>
                </a:solidFill>
              </a:rPr>
              <a:t>/auth/realms/$ORGANIZATION_NAME/protocol/</a:t>
            </a:r>
            <a:r>
              <a:rPr lang="en-US" sz="2000" dirty="0" err="1">
                <a:solidFill>
                  <a:schemeClr val="bg1"/>
                </a:solidFill>
              </a:rPr>
              <a:t>openid</a:t>
            </a:r>
            <a:r>
              <a:rPr lang="en-US" sz="2000" dirty="0">
                <a:solidFill>
                  <a:schemeClr val="bg1"/>
                </a:solidFill>
              </a:rPr>
              <a:t>-connect/token"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--header "Content-Type: application/x-www-form-</a:t>
            </a:r>
            <a:r>
              <a:rPr lang="en-US" sz="2000" dirty="0" err="1">
                <a:solidFill>
                  <a:schemeClr val="bg1"/>
                </a:solidFill>
              </a:rPr>
              <a:t>urlencoded</a:t>
            </a:r>
            <a:r>
              <a:rPr lang="en-US" sz="2000" dirty="0">
                <a:solidFill>
                  <a:schemeClr val="bg1"/>
                </a:solidFill>
              </a:rPr>
              <a:t>"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--data-</a:t>
            </a:r>
            <a:r>
              <a:rPr lang="en-US" sz="2000" dirty="0" err="1">
                <a:solidFill>
                  <a:schemeClr val="bg1"/>
                </a:solidFill>
              </a:rPr>
              <a:t>urlencode</a:t>
            </a:r>
            <a:r>
              <a:rPr lang="en-US" sz="2000" dirty="0">
                <a:solidFill>
                  <a:schemeClr val="bg1"/>
                </a:solidFill>
              </a:rPr>
              <a:t> "</a:t>
            </a:r>
            <a:r>
              <a:rPr lang="en-US" sz="2000" dirty="0" err="1">
                <a:solidFill>
                  <a:schemeClr val="bg1"/>
                </a:solidFill>
              </a:rPr>
              <a:t>client_id</a:t>
            </a:r>
            <a:r>
              <a:rPr lang="en-US" sz="2000" dirty="0">
                <a:solidFill>
                  <a:schemeClr val="bg1"/>
                </a:solidFill>
              </a:rPr>
              <a:t>=$CLIENT_ID"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--data-</a:t>
            </a:r>
            <a:r>
              <a:rPr lang="en-US" sz="2000" dirty="0" err="1">
                <a:solidFill>
                  <a:schemeClr val="bg1"/>
                </a:solidFill>
              </a:rPr>
              <a:t>urlencode</a:t>
            </a:r>
            <a:r>
              <a:rPr lang="en-US" sz="2000" dirty="0">
                <a:solidFill>
                  <a:schemeClr val="bg1"/>
                </a:solidFill>
              </a:rPr>
              <a:t> "</a:t>
            </a:r>
            <a:r>
              <a:rPr lang="en-US" sz="2000" dirty="0" err="1">
                <a:solidFill>
                  <a:schemeClr val="bg1"/>
                </a:solidFill>
              </a:rPr>
              <a:t>client_secret</a:t>
            </a:r>
            <a:r>
              <a:rPr lang="en-US" sz="2000" dirty="0">
                <a:solidFill>
                  <a:schemeClr val="bg1"/>
                </a:solidFill>
              </a:rPr>
              <a:t>=$CLIENT_SECRET"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--" \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4B4D5-AB96-ED41-8A73-2C9C4D958721}"/>
              </a:ext>
            </a:extLst>
          </p:cNvPr>
          <p:cNvSpPr txBox="1"/>
          <p:nvPr/>
        </p:nvSpPr>
        <p:spPr>
          <a:xfrm>
            <a:off x="7670524" y="2545162"/>
            <a:ext cx="307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ORGANIZATION_NAME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03880-2CEF-E247-B6FC-01FF725D6A07}"/>
              </a:ext>
            </a:extLst>
          </p:cNvPr>
          <p:cNvSpPr txBox="1"/>
          <p:nvPr/>
        </p:nvSpPr>
        <p:spPr>
          <a:xfrm>
            <a:off x="7670524" y="3006827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CLIENT_ID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B942D0-2938-2D4D-9BF0-75B2595CEBEF}"/>
              </a:ext>
            </a:extLst>
          </p:cNvPr>
          <p:cNvSpPr txBox="1"/>
          <p:nvPr/>
        </p:nvSpPr>
        <p:spPr>
          <a:xfrm>
            <a:off x="7670524" y="3436231"/>
            <a:ext cx="212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CLIENT_SECRET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4B384C-214A-194A-872D-7DCB3222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44" y="3561089"/>
            <a:ext cx="3389508" cy="33895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B6D38A-A5BA-FC4B-A23F-DFDDC234712D}"/>
              </a:ext>
            </a:extLst>
          </p:cNvPr>
          <p:cNvSpPr txBox="1"/>
          <p:nvPr/>
        </p:nvSpPr>
        <p:spPr>
          <a:xfrm>
            <a:off x="8758036" y="5013435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75582-4282-904B-B673-432F6219F64B}"/>
              </a:ext>
            </a:extLst>
          </p:cNvPr>
          <p:cNvSpPr txBox="1"/>
          <p:nvPr/>
        </p:nvSpPr>
        <p:spPr>
          <a:xfrm>
            <a:off x="1721025" y="6228191"/>
            <a:ext cx="6318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/root/process-monitor-</a:t>
            </a:r>
            <a:r>
              <a:rPr lang="en-US" sz="2400" dirty="0" err="1">
                <a:solidFill>
                  <a:schemeClr val="bg1"/>
                </a:solidFill>
              </a:rPr>
              <a:t>producer.sh</a:t>
            </a:r>
            <a:r>
              <a:rPr lang="en-US" sz="2400" dirty="0">
                <a:solidFill>
                  <a:schemeClr val="bg1"/>
                </a:solidFill>
              </a:rPr>
              <a:t> ISO CSV 100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| python3 /root/</a:t>
            </a:r>
            <a:r>
              <a:rPr lang="en-US" sz="2400" dirty="0" err="1">
                <a:solidFill>
                  <a:schemeClr val="bg1"/>
                </a:solidFill>
              </a:rPr>
              <a:t>send_events.py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D5D54-3825-A345-ACBA-70A16100993F}"/>
              </a:ext>
            </a:extLst>
          </p:cNvPr>
          <p:cNvSpPr txBox="1"/>
          <p:nvPr/>
        </p:nvSpPr>
        <p:spPr>
          <a:xfrm>
            <a:off x="1819154" y="5944194"/>
            <a:ext cx="882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/root/process-monitor-</a:t>
            </a:r>
            <a:r>
              <a:rPr lang="en-US" sz="2400" dirty="0" err="1">
                <a:solidFill>
                  <a:schemeClr val="bg1"/>
                </a:solidFill>
              </a:rPr>
              <a:t>producer.sh</a:t>
            </a:r>
            <a:r>
              <a:rPr lang="en-US" sz="2400" dirty="0">
                <a:solidFill>
                  <a:schemeClr val="bg1"/>
                </a:solidFill>
              </a:rPr>
              <a:t> ISO CSV 100 &gt; /root/</a:t>
            </a:r>
            <a:r>
              <a:rPr lang="en-US" sz="2400" dirty="0" err="1">
                <a:solidFill>
                  <a:schemeClr val="bg1"/>
                </a:solidFill>
              </a:rPr>
              <a:t>raw_data.csv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44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D32ED7-07D1-A94F-8DD2-AD9C7616BCEB}"/>
              </a:ext>
            </a:extLst>
          </p:cNvPr>
          <p:cNvSpPr/>
          <p:nvPr/>
        </p:nvSpPr>
        <p:spPr>
          <a:xfrm>
            <a:off x="2434540" y="2286413"/>
            <a:ext cx="82604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echo "" 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chmod</a:t>
            </a:r>
            <a:r>
              <a:rPr lang="en-US" dirty="0">
                <a:solidFill>
                  <a:schemeClr val="bg1"/>
                </a:solidFill>
              </a:rPr>
              <a:t> +x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ORGANIZATION_NAME=$ORGANIZATION_NAME"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CLIENT_ID=$CLIENT_ID"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CLIENT_SECRET=$CLIENT_SECRET"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IMPLY_TOKEN=$IMPLY_TOKEN"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TABLE_ID=$TABLE_ID"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JOB_ID=$JOB_ID"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TABLE_ID=$TABLE_ID"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PROJECT_ID=$PROJECT_ID"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C4F92-1915-7242-B270-3B05E73389ED}"/>
              </a:ext>
            </a:extLst>
          </p:cNvPr>
          <p:cNvSpPr txBox="1"/>
          <p:nvPr/>
        </p:nvSpPr>
        <p:spPr>
          <a:xfrm>
            <a:off x="5197033" y="601884"/>
            <a:ext cx="405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SELECT * FROM “process-data”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84DB58-CC0D-A84D-B7E0-9377C1F45C89}"/>
              </a:ext>
            </a:extLst>
          </p:cNvPr>
          <p:cNvSpPr txBox="1"/>
          <p:nvPr/>
        </p:nvSpPr>
        <p:spPr>
          <a:xfrm>
            <a:off x="185195" y="94053"/>
            <a:ext cx="65621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curl -s -X 'POST'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-H '</a:t>
            </a:r>
            <a:r>
              <a:rPr lang="en-US" sz="2400" dirty="0" err="1">
                <a:solidFill>
                  <a:schemeClr val="bg1"/>
                </a:solidFill>
              </a:rPr>
              <a:t>Content-Type:application</a:t>
            </a:r>
            <a:r>
              <a:rPr lang="en-US" sz="2400" dirty="0">
                <a:solidFill>
                  <a:schemeClr val="bg1"/>
                </a:solidFill>
              </a:rPr>
              <a:t>/json'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-d '{"</a:t>
            </a:r>
            <a:r>
              <a:rPr lang="en-US" sz="2400" dirty="0" err="1">
                <a:solidFill>
                  <a:schemeClr val="bg1"/>
                </a:solidFill>
              </a:rPr>
              <a:t>query":"SELECT</a:t>
            </a:r>
            <a:r>
              <a:rPr lang="en-US" sz="2400" dirty="0">
                <a:solidFill>
                  <a:schemeClr val="bg1"/>
                </a:solidFill>
              </a:rPr>
              <a:t> * FROM \"process-data\""}'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http://localhost:8888/druid/v2/</a:t>
            </a:r>
            <a:r>
              <a:rPr lang="en-US" sz="2400" dirty="0" err="1">
                <a:solidFill>
                  <a:schemeClr val="bg1"/>
                </a:solidFill>
              </a:rPr>
              <a:t>sql</a:t>
            </a:r>
            <a:r>
              <a:rPr lang="en-US" sz="2400" dirty="0">
                <a:solidFill>
                  <a:schemeClr val="bg1"/>
                </a:solidFill>
              </a:rPr>
              <a:t>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| </a:t>
            </a:r>
            <a:r>
              <a:rPr lang="en-US" sz="2400" dirty="0" err="1">
                <a:solidFill>
                  <a:schemeClr val="bg1"/>
                </a:solidFill>
              </a:rPr>
              <a:t>jq</a:t>
            </a:r>
            <a:r>
              <a:rPr lang="en-US" sz="2400" dirty="0">
                <a:solidFill>
                  <a:schemeClr val="bg1"/>
                </a:solidFill>
              </a:rPr>
              <a:t>  -c .[] &gt; </a:t>
            </a:r>
            <a:r>
              <a:rPr lang="en-US" sz="2400" dirty="0" err="1">
                <a:solidFill>
                  <a:schemeClr val="bg1"/>
                </a:solidFill>
              </a:rPr>
              <a:t>rows.json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3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09D67-A113-B740-BCAE-1C9E43FA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95" y="3429000"/>
            <a:ext cx="10617200" cy="27305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A49E51-D988-1A44-A5B0-3AA530FC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187" y="492382"/>
            <a:ext cx="2730500" cy="46355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AFC86C8-1D86-F342-9EE8-A8D5D31964C6}"/>
              </a:ext>
            </a:extLst>
          </p:cNvPr>
          <p:cNvSpPr/>
          <p:nvPr/>
        </p:nvSpPr>
        <p:spPr>
          <a:xfrm>
            <a:off x="10477723" y="103145"/>
            <a:ext cx="1037969" cy="389237"/>
          </a:xfrm>
          <a:prstGeom prst="wedgeRoundRectCallout">
            <a:avLst>
              <a:gd name="adj1" fmla="val 41408"/>
              <a:gd name="adj2" fmla="val 96178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AC81231-19EE-EA49-82CB-F48EAA8E3F4B}"/>
              </a:ext>
            </a:extLst>
          </p:cNvPr>
          <p:cNvSpPr/>
          <p:nvPr/>
        </p:nvSpPr>
        <p:spPr>
          <a:xfrm>
            <a:off x="7968218" y="1890485"/>
            <a:ext cx="1037969" cy="506897"/>
          </a:xfrm>
          <a:prstGeom prst="wedgeRoundRectCallout">
            <a:avLst>
              <a:gd name="adj1" fmla="val 74457"/>
              <a:gd name="adj2" fmla="val 5085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2 - Click here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E88D18-EAD6-5E40-878B-388579656036}"/>
              </a:ext>
            </a:extLst>
          </p:cNvPr>
          <p:cNvSpPr/>
          <p:nvPr/>
        </p:nvSpPr>
        <p:spPr>
          <a:xfrm>
            <a:off x="11115502" y="4540801"/>
            <a:ext cx="1037969" cy="506897"/>
          </a:xfrm>
          <a:prstGeom prst="wedgeRoundRectCallout">
            <a:avLst>
              <a:gd name="adj1" fmla="val -31495"/>
              <a:gd name="adj2" fmla="val 114231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3 - click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6F465-DBED-4946-9121-434D4A99F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2265" y="1027241"/>
            <a:ext cx="19050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7525C1-E6B7-F94E-BFA5-5B925B7D2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7005" y="6952648"/>
            <a:ext cx="12192000" cy="4638127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1DA361B-2E86-FA43-84AC-1BEBE5B894DB}"/>
              </a:ext>
            </a:extLst>
          </p:cNvPr>
          <p:cNvSpPr/>
          <p:nvPr/>
        </p:nvSpPr>
        <p:spPr>
          <a:xfrm>
            <a:off x="5172672" y="9018262"/>
            <a:ext cx="2499415" cy="506897"/>
          </a:xfrm>
          <a:prstGeom prst="wedgeRoundRectCallout">
            <a:avLst>
              <a:gd name="adj1" fmla="val -100123"/>
              <a:gd name="adj2" fmla="val 123982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6 – Fill in the lifespan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(60 minutes ought to work)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A2CF012-1E81-2B4D-B326-FF180FD452D0}"/>
              </a:ext>
            </a:extLst>
          </p:cNvPr>
          <p:cNvSpPr/>
          <p:nvPr/>
        </p:nvSpPr>
        <p:spPr>
          <a:xfrm>
            <a:off x="4200608" y="11083876"/>
            <a:ext cx="1284334" cy="506897"/>
          </a:xfrm>
          <a:prstGeom prst="wedgeRoundRectCallout">
            <a:avLst>
              <a:gd name="adj1" fmla="val -66999"/>
              <a:gd name="adj2" fmla="val -122228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 – Click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16BFB4-273B-FB43-931F-FC36B94EA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286" y="6122859"/>
            <a:ext cx="7950200" cy="18161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39FE887-FEF4-3748-9512-45DC1D03C2DB}"/>
              </a:ext>
            </a:extLst>
          </p:cNvPr>
          <p:cNvSpPr/>
          <p:nvPr/>
        </p:nvSpPr>
        <p:spPr>
          <a:xfrm>
            <a:off x="6286239" y="6192279"/>
            <a:ext cx="2200963" cy="506897"/>
          </a:xfrm>
          <a:prstGeom prst="wedgeRoundRectCallout">
            <a:avLst>
              <a:gd name="adj1" fmla="val -101112"/>
              <a:gd name="adj2" fmla="val 971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 – Fill in the API client ID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71191D0-63B8-BA47-B34E-2F26DAE202CE}"/>
              </a:ext>
            </a:extLst>
          </p:cNvPr>
          <p:cNvSpPr/>
          <p:nvPr/>
        </p:nvSpPr>
        <p:spPr>
          <a:xfrm>
            <a:off x="2764992" y="6952648"/>
            <a:ext cx="1037969" cy="506897"/>
          </a:xfrm>
          <a:prstGeom prst="wedgeRoundRectCallout">
            <a:avLst>
              <a:gd name="adj1" fmla="val 74457"/>
              <a:gd name="adj2" fmla="val 5085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5 - Click here</a:t>
            </a:r>
          </a:p>
        </p:txBody>
      </p:sp>
    </p:spTree>
    <p:extLst>
      <p:ext uri="{BB962C8B-B14F-4D97-AF65-F5344CB8AC3E}">
        <p14:creationId xmlns:p14="http://schemas.microsoft.com/office/powerpoint/2010/main" val="142723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D32ED7-07D1-A94F-8DD2-AD9C7616BCEB}"/>
              </a:ext>
            </a:extLst>
          </p:cNvPr>
          <p:cNvSpPr/>
          <p:nvPr/>
        </p:nvSpPr>
        <p:spPr>
          <a:xfrm>
            <a:off x="243068" y="2476982"/>
            <a:ext cx="116325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{"__time":"2022-04-13T18:59:20.000Z","cpu":16.7,"memory":1.8,"milliseconds":513,"pid":"111","processName":"Broker","seconds":20}</a:t>
            </a:r>
          </a:p>
          <a:p>
            <a:r>
              <a:rPr lang="en-US" sz="1400" dirty="0">
                <a:solidFill>
                  <a:schemeClr val="bg1"/>
                </a:solidFill>
              </a:rPr>
              <a:t>{"__time":"2022-04-13T18:59:20.000Z","cpu":11.1,"memory":1.1,"milliseconds":654,"pid":"114","processName":"MiddleManager","seconds":20}</a:t>
            </a:r>
          </a:p>
          <a:p>
            <a:r>
              <a:rPr lang="en-US" sz="1400" dirty="0">
                <a:solidFill>
                  <a:schemeClr val="bg1"/>
                </a:solidFill>
              </a:rPr>
              <a:t>{"__time":"2022-04-13T18:59:20.000Z","cpu":22.2,"memory":1.3,"milliseconds":283,"pid":"112","processName":"Router","seconds":20}</a:t>
            </a:r>
          </a:p>
        </p:txBody>
      </p:sp>
    </p:spTree>
    <p:extLst>
      <p:ext uri="{BB962C8B-B14F-4D97-AF65-F5344CB8AC3E}">
        <p14:creationId xmlns:p14="http://schemas.microsoft.com/office/powerpoint/2010/main" val="3390336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CD398-4878-2C4D-A722-C0DC0650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5367518"/>
            <a:ext cx="8351520" cy="1490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65493-5876-3745-91F9-9320774A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0"/>
            <a:ext cx="835152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FF789-0837-4F41-B350-2044E7441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7" y="319035"/>
            <a:ext cx="7774489" cy="78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9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E10F-B9B2-3048-8193-88D15318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-3518704"/>
            <a:ext cx="8351520" cy="36305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2CD398-4878-2C4D-A722-C0DC0650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5367518"/>
            <a:ext cx="8351520" cy="1490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65493-5876-3745-91F9-9320774A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0"/>
            <a:ext cx="835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3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65493-5876-3745-91F9-9320774A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0"/>
            <a:ext cx="835152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879EF8-7FF2-BED6-FCA8-3EE1704C4885}"/>
              </a:ext>
            </a:extLst>
          </p:cNvPr>
          <p:cNvSpPr/>
          <p:nvPr/>
        </p:nvSpPr>
        <p:spPr>
          <a:xfrm>
            <a:off x="2218845" y="315635"/>
            <a:ext cx="7762460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4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34C82-564B-6B43-934A-5CE66335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42" y="2857752"/>
            <a:ext cx="6146800" cy="38862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4D890B-D290-4D95-454C-0660D15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9" y="283690"/>
            <a:ext cx="8585200" cy="3695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DC93D0-6EFB-615D-294A-E4CC6D8EB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5646" y="1220058"/>
            <a:ext cx="5788796" cy="275933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31ACEB46-A1F3-B69E-EE40-C6869F2319CF}"/>
              </a:ext>
            </a:extLst>
          </p:cNvPr>
          <p:cNvSpPr/>
          <p:nvPr/>
        </p:nvSpPr>
        <p:spPr>
          <a:xfrm>
            <a:off x="1819702" y="92026"/>
            <a:ext cx="1037969" cy="506897"/>
          </a:xfrm>
          <a:prstGeom prst="wedgeRoundRectCallout">
            <a:avLst>
              <a:gd name="adj1" fmla="val -50542"/>
              <a:gd name="adj2" fmla="val 399445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59D5CED-4A45-A0A7-A429-A25E7567E335}"/>
              </a:ext>
            </a:extLst>
          </p:cNvPr>
          <p:cNvSpPr/>
          <p:nvPr/>
        </p:nvSpPr>
        <p:spPr>
          <a:xfrm>
            <a:off x="4452894" y="76906"/>
            <a:ext cx="1037969" cy="506897"/>
          </a:xfrm>
          <a:prstGeom prst="wedgeRoundRectCallout">
            <a:avLst>
              <a:gd name="adj1" fmla="val 166124"/>
              <a:gd name="adj2" fmla="val 5085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– Click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7392D-85B4-AE1B-5247-18F272F6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842" y="1220058"/>
            <a:ext cx="5689600" cy="34671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44932C9-0B4A-E45E-2F33-5D36553AA1D5}"/>
              </a:ext>
            </a:extLst>
          </p:cNvPr>
          <p:cNvSpPr/>
          <p:nvPr/>
        </p:nvSpPr>
        <p:spPr>
          <a:xfrm>
            <a:off x="7045065" y="1106364"/>
            <a:ext cx="1037969" cy="506897"/>
          </a:xfrm>
          <a:prstGeom prst="wedgeRoundRectCallout">
            <a:avLst>
              <a:gd name="adj1" fmla="val 61362"/>
              <a:gd name="adj2" fmla="val 29706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3 - Click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FB94B02-0DC0-7542-4067-9C16F63832C1}"/>
              </a:ext>
            </a:extLst>
          </p:cNvPr>
          <p:cNvSpPr/>
          <p:nvPr/>
        </p:nvSpPr>
        <p:spPr>
          <a:xfrm>
            <a:off x="1139395" y="3040107"/>
            <a:ext cx="2082457" cy="506897"/>
          </a:xfrm>
          <a:prstGeom prst="wedgeRoundRectCallout">
            <a:avLst>
              <a:gd name="adj1" fmla="val 53186"/>
              <a:gd name="adj2" fmla="val 167861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 – Select the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process-data table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C60165-2F7A-F5E6-8573-2D7C765BCFBB}"/>
              </a:ext>
            </a:extLst>
          </p:cNvPr>
          <p:cNvSpPr/>
          <p:nvPr/>
        </p:nvSpPr>
        <p:spPr>
          <a:xfrm>
            <a:off x="9243882" y="4948881"/>
            <a:ext cx="1037969" cy="506897"/>
          </a:xfrm>
          <a:prstGeom prst="wedgeRoundRectCallout">
            <a:avLst>
              <a:gd name="adj1" fmla="val 41124"/>
              <a:gd name="adj2" fmla="val 15811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5 - Click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AF3E4-00D4-FAE4-E994-1C979563953B}"/>
              </a:ext>
            </a:extLst>
          </p:cNvPr>
          <p:cNvSpPr/>
          <p:nvPr/>
        </p:nvSpPr>
        <p:spPr>
          <a:xfrm>
            <a:off x="0" y="0"/>
            <a:ext cx="8905789" cy="4687158"/>
          </a:xfrm>
          <a:prstGeom prst="rect">
            <a:avLst/>
          </a:prstGeom>
          <a:noFill/>
          <a:ln>
            <a:solidFill>
              <a:srgbClr val="29E2ED"/>
            </a:solidFill>
          </a:ln>
          <a:effectLst>
            <a:glow rad="63500">
              <a:srgbClr val="29E2ED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2352B-559D-64ED-8C60-BCEC6D3AF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9748" y="2821762"/>
            <a:ext cx="1676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0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F5344-D0C6-7692-6178-9EC10177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1485900"/>
            <a:ext cx="6146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70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97A405-429E-1614-ABDF-D2ED1906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46050"/>
            <a:ext cx="11671300" cy="65659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5715DC3-9047-4CE7-5438-482F7FC2F25D}"/>
              </a:ext>
            </a:extLst>
          </p:cNvPr>
          <p:cNvSpPr/>
          <p:nvPr/>
        </p:nvSpPr>
        <p:spPr>
          <a:xfrm>
            <a:off x="10893681" y="-822374"/>
            <a:ext cx="1037969" cy="506897"/>
          </a:xfrm>
          <a:prstGeom prst="wedgeRoundRectCallout">
            <a:avLst>
              <a:gd name="adj1" fmla="val -17208"/>
              <a:gd name="adj2" fmla="val 180049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40165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F74A7-CF40-591B-BE13-DD65C577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43" y="0"/>
            <a:ext cx="923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02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72A33-5985-071F-D55A-B13BD616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84" y="0"/>
            <a:ext cx="5915431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E0740B-167F-E605-4265-DFB905346A9E}"/>
              </a:ext>
            </a:extLst>
          </p:cNvPr>
          <p:cNvSpPr/>
          <p:nvPr/>
        </p:nvSpPr>
        <p:spPr>
          <a:xfrm>
            <a:off x="8015746" y="-93326"/>
            <a:ext cx="1037969" cy="506897"/>
          </a:xfrm>
          <a:prstGeom prst="wedgeRoundRectCallout">
            <a:avLst>
              <a:gd name="adj1" fmla="val -83875"/>
              <a:gd name="adj2" fmla="val 121545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2010C8D-ECB4-6FBF-C85E-E906A2C2837C}"/>
              </a:ext>
            </a:extLst>
          </p:cNvPr>
          <p:cNvSpPr/>
          <p:nvPr/>
        </p:nvSpPr>
        <p:spPr>
          <a:xfrm>
            <a:off x="7154892" y="1702523"/>
            <a:ext cx="1037969" cy="506897"/>
          </a:xfrm>
          <a:prstGeom prst="wedgeRoundRectCallout">
            <a:avLst>
              <a:gd name="adj1" fmla="val -83875"/>
              <a:gd name="adj2" fmla="val 121545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2 - Click here</a:t>
            </a:r>
          </a:p>
        </p:txBody>
      </p:sp>
    </p:spTree>
    <p:extLst>
      <p:ext uri="{BB962C8B-B14F-4D97-AF65-F5344CB8AC3E}">
        <p14:creationId xmlns:p14="http://schemas.microsoft.com/office/powerpoint/2010/main" val="151329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2E8E09-4BEC-49AB-BAAD-E8D8B5AB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24509"/>
            <a:ext cx="8750300" cy="5842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298AE93-E4D1-945E-935D-7ECE7CC6789E}"/>
              </a:ext>
            </a:extLst>
          </p:cNvPr>
          <p:cNvSpPr/>
          <p:nvPr/>
        </p:nvSpPr>
        <p:spPr>
          <a:xfrm>
            <a:off x="8801269" y="660436"/>
            <a:ext cx="1037969" cy="506897"/>
          </a:xfrm>
          <a:prstGeom prst="wedgeRoundRectCallout">
            <a:avLst>
              <a:gd name="adj1" fmla="val -88637"/>
              <a:gd name="adj2" fmla="val 2263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89C2169-892E-93EB-E786-45DC0F838F8C}"/>
              </a:ext>
            </a:extLst>
          </p:cNvPr>
          <p:cNvSpPr/>
          <p:nvPr/>
        </p:nvSpPr>
        <p:spPr>
          <a:xfrm>
            <a:off x="9040166" y="1566598"/>
            <a:ext cx="1037969" cy="506897"/>
          </a:xfrm>
          <a:prstGeom prst="wedgeRoundRectCallout">
            <a:avLst>
              <a:gd name="adj1" fmla="val -181494"/>
              <a:gd name="adj2" fmla="val 162986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2 - Click here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19ED690-AA27-2B7F-4057-2C874549649F}"/>
              </a:ext>
            </a:extLst>
          </p:cNvPr>
          <p:cNvSpPr/>
          <p:nvPr/>
        </p:nvSpPr>
        <p:spPr>
          <a:xfrm>
            <a:off x="8454164" y="2432980"/>
            <a:ext cx="1037969" cy="506897"/>
          </a:xfrm>
          <a:prstGeom prst="wedgeRoundRectCallout">
            <a:avLst>
              <a:gd name="adj1" fmla="val -229113"/>
              <a:gd name="adj2" fmla="val 228805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3 - Click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071F32-D741-03C6-3281-BF91E51C7D9C}"/>
              </a:ext>
            </a:extLst>
          </p:cNvPr>
          <p:cNvSpPr/>
          <p:nvPr/>
        </p:nvSpPr>
        <p:spPr>
          <a:xfrm>
            <a:off x="2247900" y="604243"/>
            <a:ext cx="9379808" cy="5762265"/>
          </a:xfrm>
          <a:prstGeom prst="rect">
            <a:avLst/>
          </a:prstGeom>
          <a:noFill/>
          <a:ln>
            <a:solidFill>
              <a:srgbClr val="29E2ED"/>
            </a:solidFill>
          </a:ln>
          <a:effectLst>
            <a:glow rad="63500">
              <a:srgbClr val="29E2ED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EDD7A-C08A-1D17-070F-64F221CE6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183" y="4784506"/>
            <a:ext cx="3771900" cy="24765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6DF8143-64EE-23FF-CADB-C6E276E6BA80}"/>
              </a:ext>
            </a:extLst>
          </p:cNvPr>
          <p:cNvSpPr/>
          <p:nvPr/>
        </p:nvSpPr>
        <p:spPr>
          <a:xfrm>
            <a:off x="9508521" y="3429000"/>
            <a:ext cx="1037969" cy="506897"/>
          </a:xfrm>
          <a:prstGeom prst="wedgeRoundRectCallout">
            <a:avLst>
              <a:gd name="adj1" fmla="val 47077"/>
              <a:gd name="adj2" fmla="val 584713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4 - Click here</a:t>
            </a:r>
          </a:p>
        </p:txBody>
      </p:sp>
    </p:spTree>
    <p:extLst>
      <p:ext uri="{BB962C8B-B14F-4D97-AF65-F5344CB8AC3E}">
        <p14:creationId xmlns:p14="http://schemas.microsoft.com/office/powerpoint/2010/main" val="387608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ADDF9-9A20-6949-B8FE-D536392B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936"/>
            <a:ext cx="12192000" cy="4638127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54FBAB5-74EA-C843-B283-DB7C9BFEF75C}"/>
              </a:ext>
            </a:extLst>
          </p:cNvPr>
          <p:cNvSpPr/>
          <p:nvPr/>
        </p:nvSpPr>
        <p:spPr>
          <a:xfrm>
            <a:off x="5989677" y="3175550"/>
            <a:ext cx="2499415" cy="506897"/>
          </a:xfrm>
          <a:prstGeom prst="wedgeRoundRectCallout">
            <a:avLst>
              <a:gd name="adj1" fmla="val -100123"/>
              <a:gd name="adj2" fmla="val 123982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6 – Fill in the lifespan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(60 minutes ought to work)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473AB74-2CB8-C14E-84AB-8A2887FAFA2F}"/>
              </a:ext>
            </a:extLst>
          </p:cNvPr>
          <p:cNvSpPr/>
          <p:nvPr/>
        </p:nvSpPr>
        <p:spPr>
          <a:xfrm>
            <a:off x="5017613" y="5241164"/>
            <a:ext cx="1284334" cy="506897"/>
          </a:xfrm>
          <a:prstGeom prst="wedgeRoundRectCallout">
            <a:avLst>
              <a:gd name="adj1" fmla="val -66999"/>
              <a:gd name="adj2" fmla="val -122228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 – Click here</a:t>
            </a:r>
          </a:p>
        </p:txBody>
      </p:sp>
    </p:spTree>
    <p:extLst>
      <p:ext uri="{BB962C8B-B14F-4D97-AF65-F5344CB8AC3E}">
        <p14:creationId xmlns:p14="http://schemas.microsoft.com/office/powerpoint/2010/main" val="3734245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8CAB2-5F6E-1AA4-7487-36BFBF784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1035050"/>
            <a:ext cx="8978900" cy="47879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1C99831C-CFB3-967C-F636-79C29A1B4027}"/>
              </a:ext>
            </a:extLst>
          </p:cNvPr>
          <p:cNvSpPr/>
          <p:nvPr/>
        </p:nvSpPr>
        <p:spPr>
          <a:xfrm>
            <a:off x="8640631" y="1179420"/>
            <a:ext cx="1037969" cy="506897"/>
          </a:xfrm>
          <a:prstGeom prst="wedgeRoundRectCallout">
            <a:avLst>
              <a:gd name="adj1" fmla="val -88637"/>
              <a:gd name="adj2" fmla="val 2263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4048895-2BC3-63A4-402F-A59C22105D77}"/>
              </a:ext>
            </a:extLst>
          </p:cNvPr>
          <p:cNvSpPr/>
          <p:nvPr/>
        </p:nvSpPr>
        <p:spPr>
          <a:xfrm>
            <a:off x="8323474" y="2765204"/>
            <a:ext cx="1037969" cy="506897"/>
          </a:xfrm>
          <a:prstGeom prst="wedgeRoundRectCallout">
            <a:avLst>
              <a:gd name="adj1" fmla="val -88637"/>
              <a:gd name="adj2" fmla="val 2263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2 - Click here</a:t>
            </a:r>
          </a:p>
        </p:txBody>
      </p:sp>
    </p:spTree>
    <p:extLst>
      <p:ext uri="{BB962C8B-B14F-4D97-AF65-F5344CB8AC3E}">
        <p14:creationId xmlns:p14="http://schemas.microsoft.com/office/powerpoint/2010/main" val="14190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5517B8-0597-E557-CD50-02C4DA2F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054100"/>
            <a:ext cx="10858500" cy="47498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1A1AAA0-7410-4B3C-ACDD-3F8D3573AD79}"/>
              </a:ext>
            </a:extLst>
          </p:cNvPr>
          <p:cNvSpPr/>
          <p:nvPr/>
        </p:nvSpPr>
        <p:spPr>
          <a:xfrm>
            <a:off x="10321150" y="1191777"/>
            <a:ext cx="1037969" cy="506897"/>
          </a:xfrm>
          <a:prstGeom prst="wedgeRoundRectCallout">
            <a:avLst>
              <a:gd name="adj1" fmla="val -88637"/>
              <a:gd name="adj2" fmla="val 2263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7590A78-6009-986A-A244-3619C31FB7A5}"/>
              </a:ext>
            </a:extLst>
          </p:cNvPr>
          <p:cNvSpPr/>
          <p:nvPr/>
        </p:nvSpPr>
        <p:spPr>
          <a:xfrm>
            <a:off x="10250268" y="4013237"/>
            <a:ext cx="1037969" cy="506897"/>
          </a:xfrm>
          <a:prstGeom prst="wedgeRoundRectCallout">
            <a:avLst>
              <a:gd name="adj1" fmla="val -88637"/>
              <a:gd name="adj2" fmla="val 2263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2 - Click here</a:t>
            </a:r>
          </a:p>
        </p:txBody>
      </p:sp>
    </p:spTree>
    <p:extLst>
      <p:ext uri="{BB962C8B-B14F-4D97-AF65-F5344CB8AC3E}">
        <p14:creationId xmlns:p14="http://schemas.microsoft.com/office/powerpoint/2010/main" val="3022228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33EE5A-17D9-41F8-5095-68AB4D14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43"/>
            <a:ext cx="12192000" cy="67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1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ABB8F5-D827-9615-3180-44BE4BC9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048"/>
            <a:ext cx="12192000" cy="5447904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14BC51E1-E9DD-3E6C-7352-0D1C168ACADD}"/>
              </a:ext>
            </a:extLst>
          </p:cNvPr>
          <p:cNvSpPr/>
          <p:nvPr/>
        </p:nvSpPr>
        <p:spPr>
          <a:xfrm>
            <a:off x="8949551" y="870501"/>
            <a:ext cx="1037969" cy="506897"/>
          </a:xfrm>
          <a:prstGeom prst="wedgeRoundRectCallout">
            <a:avLst>
              <a:gd name="adj1" fmla="val 75649"/>
              <a:gd name="adj2" fmla="val 89854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1FD4717-76FF-4F72-E89F-E759F1CC1C2F}"/>
              </a:ext>
            </a:extLst>
          </p:cNvPr>
          <p:cNvSpPr/>
          <p:nvPr/>
        </p:nvSpPr>
        <p:spPr>
          <a:xfrm>
            <a:off x="9508866" y="1974371"/>
            <a:ext cx="1037969" cy="506897"/>
          </a:xfrm>
          <a:prstGeom prst="wedgeRoundRectCallout">
            <a:avLst>
              <a:gd name="adj1" fmla="val -37446"/>
              <a:gd name="adj2" fmla="val 89854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2 - Click here</a:t>
            </a:r>
          </a:p>
        </p:txBody>
      </p:sp>
    </p:spTree>
    <p:extLst>
      <p:ext uri="{BB962C8B-B14F-4D97-AF65-F5344CB8AC3E}">
        <p14:creationId xmlns:p14="http://schemas.microsoft.com/office/powerpoint/2010/main" val="3314371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C39748-5970-6F42-E1EB-6E18F9A6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8"/>
            <a:ext cx="12192000" cy="6813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F7C40-5F86-15B8-D0C5-FA4058C5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1387904"/>
            <a:ext cx="5194300" cy="42799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5C0ACA8-83D4-75E9-FDEC-A4EF3A925D69}"/>
              </a:ext>
            </a:extLst>
          </p:cNvPr>
          <p:cNvSpPr/>
          <p:nvPr/>
        </p:nvSpPr>
        <p:spPr>
          <a:xfrm>
            <a:off x="8294642" y="425659"/>
            <a:ext cx="1037969" cy="506897"/>
          </a:xfrm>
          <a:prstGeom prst="wedgeRoundRectCallout">
            <a:avLst>
              <a:gd name="adj1" fmla="val 75649"/>
              <a:gd name="adj2" fmla="val 89854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1AA3BB9-FE45-F4BB-C9EC-ACB64C40904F}"/>
              </a:ext>
            </a:extLst>
          </p:cNvPr>
          <p:cNvSpPr/>
          <p:nvPr/>
        </p:nvSpPr>
        <p:spPr>
          <a:xfrm>
            <a:off x="8124909" y="1914670"/>
            <a:ext cx="1037969" cy="506897"/>
          </a:xfrm>
          <a:prstGeom prst="wedgeRoundRectCallout">
            <a:avLst>
              <a:gd name="adj1" fmla="val -37446"/>
              <a:gd name="adj2" fmla="val 89854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2 - Click here</a:t>
            </a:r>
          </a:p>
        </p:txBody>
      </p:sp>
    </p:spTree>
    <p:extLst>
      <p:ext uri="{BB962C8B-B14F-4D97-AF65-F5344CB8AC3E}">
        <p14:creationId xmlns:p14="http://schemas.microsoft.com/office/powerpoint/2010/main" val="1472849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4F67D-DC55-0D2D-C9AB-A0BAF86D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309"/>
            <a:ext cx="12192000" cy="5487382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AA24AA4-BEE9-7FBB-601B-9E814AC6D9F5}"/>
              </a:ext>
            </a:extLst>
          </p:cNvPr>
          <p:cNvSpPr/>
          <p:nvPr/>
        </p:nvSpPr>
        <p:spPr>
          <a:xfrm>
            <a:off x="8393496" y="1154708"/>
            <a:ext cx="1037969" cy="506897"/>
          </a:xfrm>
          <a:prstGeom prst="wedgeRoundRectCallout">
            <a:avLst>
              <a:gd name="adj1" fmla="val 75649"/>
              <a:gd name="adj2" fmla="val 89854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F74396F-397A-6F47-D58D-C1E5E46A5050}"/>
              </a:ext>
            </a:extLst>
          </p:cNvPr>
          <p:cNvSpPr/>
          <p:nvPr/>
        </p:nvSpPr>
        <p:spPr>
          <a:xfrm>
            <a:off x="8199049" y="2446011"/>
            <a:ext cx="1037969" cy="506897"/>
          </a:xfrm>
          <a:prstGeom prst="wedgeRoundRectCallout">
            <a:avLst>
              <a:gd name="adj1" fmla="val -37446"/>
              <a:gd name="adj2" fmla="val 89854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2 - Click here</a:t>
            </a:r>
          </a:p>
        </p:txBody>
      </p:sp>
    </p:spTree>
    <p:extLst>
      <p:ext uri="{BB962C8B-B14F-4D97-AF65-F5344CB8AC3E}">
        <p14:creationId xmlns:p14="http://schemas.microsoft.com/office/powerpoint/2010/main" val="3085733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4A28F-5948-75B3-9045-598578E2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27"/>
            <a:ext cx="12192000" cy="67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84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BBBE5-E4AA-7BA1-693B-8880022C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8530"/>
            <a:ext cx="12192000" cy="188094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F87C775-026F-7C19-9969-43F96AFC9A1E}"/>
              </a:ext>
            </a:extLst>
          </p:cNvPr>
          <p:cNvSpPr/>
          <p:nvPr/>
        </p:nvSpPr>
        <p:spPr>
          <a:xfrm>
            <a:off x="9023692" y="1844320"/>
            <a:ext cx="1037969" cy="506897"/>
          </a:xfrm>
          <a:prstGeom prst="wedgeRoundRectCallout">
            <a:avLst>
              <a:gd name="adj1" fmla="val 60173"/>
              <a:gd name="adj2" fmla="val 114232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589406D-AA45-AB44-AAAA-39ECA0FF942E}"/>
              </a:ext>
            </a:extLst>
          </p:cNvPr>
          <p:cNvSpPr/>
          <p:nvPr/>
        </p:nvSpPr>
        <p:spPr>
          <a:xfrm>
            <a:off x="8171076" y="2922103"/>
            <a:ext cx="1037969" cy="506897"/>
          </a:xfrm>
          <a:prstGeom prst="wedgeRoundRectCallout">
            <a:avLst>
              <a:gd name="adj1" fmla="val 60173"/>
              <a:gd name="adj2" fmla="val 114232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</p:spTree>
    <p:extLst>
      <p:ext uri="{BB962C8B-B14F-4D97-AF65-F5344CB8AC3E}">
        <p14:creationId xmlns:p14="http://schemas.microsoft.com/office/powerpoint/2010/main" val="421676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C40F2-75C8-A6D4-B8AC-B561D485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30" y="0"/>
            <a:ext cx="698194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CE15C3C-BCE8-6728-8377-46055298F135}"/>
              </a:ext>
            </a:extLst>
          </p:cNvPr>
          <p:cNvSpPr/>
          <p:nvPr/>
        </p:nvSpPr>
        <p:spPr>
          <a:xfrm>
            <a:off x="7985723" y="363874"/>
            <a:ext cx="1037969" cy="506897"/>
          </a:xfrm>
          <a:prstGeom prst="wedgeRoundRectCallout">
            <a:avLst>
              <a:gd name="adj1" fmla="val 70887"/>
              <a:gd name="adj2" fmla="val 102043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188669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2D0E1-8369-4E92-20E8-78300BD0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06500"/>
            <a:ext cx="9601200" cy="4445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3ACD76C-7939-CC36-FD1D-13038D308B9D}"/>
              </a:ext>
            </a:extLst>
          </p:cNvPr>
          <p:cNvSpPr/>
          <p:nvPr/>
        </p:nvSpPr>
        <p:spPr>
          <a:xfrm>
            <a:off x="8813627" y="645714"/>
            <a:ext cx="1037969" cy="506897"/>
          </a:xfrm>
          <a:prstGeom prst="wedgeRoundRectCallout">
            <a:avLst>
              <a:gd name="adj1" fmla="val 60173"/>
              <a:gd name="adj2" fmla="val 114232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867B3FD-FED7-AEA5-63CC-6F3ED93FF4BF}"/>
              </a:ext>
            </a:extLst>
          </p:cNvPr>
          <p:cNvSpPr/>
          <p:nvPr/>
        </p:nvSpPr>
        <p:spPr>
          <a:xfrm>
            <a:off x="2552871" y="645713"/>
            <a:ext cx="1660783" cy="506897"/>
          </a:xfrm>
          <a:prstGeom prst="wedgeRoundRectCallout">
            <a:avLst>
              <a:gd name="adj1" fmla="val -55303"/>
              <a:gd name="adj2" fmla="val 102043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Fill in a dashboard name</a:t>
            </a:r>
          </a:p>
        </p:txBody>
      </p:sp>
    </p:spTree>
    <p:extLst>
      <p:ext uri="{BB962C8B-B14F-4D97-AF65-F5344CB8AC3E}">
        <p14:creationId xmlns:p14="http://schemas.microsoft.com/office/powerpoint/2010/main" val="361610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52BEA-CB40-904F-BA59-49929A9A9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2" y="0"/>
            <a:ext cx="10452100" cy="46609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5D116-5F94-7047-B88E-90FEC4CA2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31578" y="94563"/>
            <a:ext cx="12573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887FE-1E6B-9C43-947B-BCB39C0AB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6445" y="2729814"/>
            <a:ext cx="1536369" cy="18928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00D65D-1EFB-6044-9FD5-F1E0C72B2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676217"/>
            <a:ext cx="11163300" cy="29591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EF15F9E-C287-6240-939F-3CAC2DC3DFE2}"/>
              </a:ext>
            </a:extLst>
          </p:cNvPr>
          <p:cNvSpPr/>
          <p:nvPr/>
        </p:nvSpPr>
        <p:spPr>
          <a:xfrm>
            <a:off x="6385094" y="1823553"/>
            <a:ext cx="1832150" cy="506897"/>
          </a:xfrm>
          <a:prstGeom prst="wedgeRoundRectCallout">
            <a:avLst>
              <a:gd name="adj1" fmla="val -111229"/>
              <a:gd name="adj2" fmla="val 221491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Select the client from the list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53DEA-CB13-2644-A27D-DDB5391F5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8749" y="4317135"/>
            <a:ext cx="12319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9B998-F8E9-5B47-9699-4353682BCE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0085" y="4896789"/>
            <a:ext cx="2247900" cy="4191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2AB09A7-939C-714B-8396-53514B9D038C}"/>
              </a:ext>
            </a:extLst>
          </p:cNvPr>
          <p:cNvSpPr/>
          <p:nvPr/>
        </p:nvSpPr>
        <p:spPr>
          <a:xfrm>
            <a:off x="3376660" y="4660900"/>
            <a:ext cx="1037969" cy="506897"/>
          </a:xfrm>
          <a:prstGeom prst="wedgeRoundRectCallout">
            <a:avLst>
              <a:gd name="adj1" fmla="val 113743"/>
              <a:gd name="adj2" fmla="val 111793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A2D9D-4606-394E-8064-87F67120E936}"/>
              </a:ext>
            </a:extLst>
          </p:cNvPr>
          <p:cNvSpPr/>
          <p:nvPr/>
        </p:nvSpPr>
        <p:spPr>
          <a:xfrm>
            <a:off x="6096000" y="5920996"/>
            <a:ext cx="3369276" cy="563458"/>
          </a:xfrm>
          <a:prstGeom prst="roundRect">
            <a:avLst/>
          </a:prstGeom>
          <a:noFill/>
          <a:ln w="63500">
            <a:solidFill>
              <a:srgbClr val="29E2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99BE9-9ACC-A744-8738-8A146A48B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138" y="6133115"/>
            <a:ext cx="3175000" cy="2540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64470D-09CD-1944-B7FB-08335D80F3DE}"/>
              </a:ext>
            </a:extLst>
          </p:cNvPr>
          <p:cNvSpPr/>
          <p:nvPr/>
        </p:nvSpPr>
        <p:spPr>
          <a:xfrm>
            <a:off x="7119047" y="5080335"/>
            <a:ext cx="1631946" cy="506897"/>
          </a:xfrm>
          <a:prstGeom prst="wedgeRoundRectCallout">
            <a:avLst>
              <a:gd name="adj1" fmla="val 4219"/>
              <a:gd name="adj2" fmla="val 162985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Copy this to the clipboard</a:t>
            </a:r>
          </a:p>
        </p:txBody>
      </p:sp>
    </p:spTree>
    <p:extLst>
      <p:ext uri="{BB962C8B-B14F-4D97-AF65-F5344CB8AC3E}">
        <p14:creationId xmlns:p14="http://schemas.microsoft.com/office/powerpoint/2010/main" val="3330205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C89208-64F0-E9C4-137B-D410D0FC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743200"/>
            <a:ext cx="68923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24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649766" y="424413"/>
            <a:ext cx="6901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Kafka-Polaris Migration</a:t>
            </a:r>
          </a:p>
        </p:txBody>
      </p:sp>
    </p:spTree>
    <p:extLst>
      <p:ext uri="{BB962C8B-B14F-4D97-AF65-F5344CB8AC3E}">
        <p14:creationId xmlns:p14="http://schemas.microsoft.com/office/powerpoint/2010/main" val="725010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649766" y="424413"/>
            <a:ext cx="6901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Kafka-Polaris Migration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F1B525-A927-4A9A-B3A9-D27260896C3F}"/>
              </a:ext>
            </a:extLst>
          </p:cNvPr>
          <p:cNvSpPr/>
          <p:nvPr/>
        </p:nvSpPr>
        <p:spPr>
          <a:xfrm>
            <a:off x="992138" y="1564523"/>
            <a:ext cx="69012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Wikipedia says 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</a:rPr>
              <a:t>Apache Kafka® is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</a:rPr>
              <a:t>A distributed event store and stream-processing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</a:rPr>
              <a:t>An open-source system developed by the Apache Software Foundation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</a:rPr>
              <a:t>Written in Java and Scala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1AC02-AF49-A01B-D130-B74AF178851E}"/>
              </a:ext>
            </a:extLst>
          </p:cNvPr>
          <p:cNvSpPr/>
          <p:nvPr/>
        </p:nvSpPr>
        <p:spPr>
          <a:xfrm>
            <a:off x="992138" y="4458959"/>
            <a:ext cx="81765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Wikipedia says 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</a:rPr>
              <a:t>Apache Kafka® aims to provide: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</a:rPr>
              <a:t>A unified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</a:rPr>
              <a:t>High-throughput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</a:rPr>
              <a:t>Low-latency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</a:rPr>
              <a:t>For handling real-time data feeds.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41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340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twork, Iot, Internet Of Things, Connection, Cloud">
            <a:extLst>
              <a:ext uri="{FF2B5EF4-FFF2-40B4-BE49-F238E27FC236}">
                <a16:creationId xmlns:a16="http://schemas.microsoft.com/office/drawing/2014/main" id="{7294EE6F-2C1E-1C02-1475-E15922EE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0"/>
            <a:ext cx="10550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04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95826A-2033-94B2-9721-E05C19AE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787400"/>
            <a:ext cx="8128000" cy="528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13D5A-5349-D481-C880-5E14F333E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10" y="2811650"/>
            <a:ext cx="1794304" cy="876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F5DC28-425A-F7F5-DF91-5AA39E7F3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368" y="3935159"/>
            <a:ext cx="1794304" cy="1349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86F8F-E5F1-EB0B-3F4D-3A5AC2C5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555" y="3789746"/>
            <a:ext cx="837685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DE34A-777D-6AD2-579F-2F20DE121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438993" y="3789746"/>
            <a:ext cx="6223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4FEB3C-7D6E-244A-A772-71D32E55C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229" y="4492023"/>
            <a:ext cx="837685" cy="635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4D57275-226F-52C3-EA88-68160C5D37AC}"/>
              </a:ext>
            </a:extLst>
          </p:cNvPr>
          <p:cNvSpPr>
            <a:spLocks noChangeAspect="1"/>
          </p:cNvSpPr>
          <p:nvPr/>
        </p:nvSpPr>
        <p:spPr>
          <a:xfrm>
            <a:off x="4804375" y="4160161"/>
            <a:ext cx="1371600" cy="1371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BA5C8647-5CEE-23F5-7057-FEE1CE566E27}"/>
              </a:ext>
            </a:extLst>
          </p:cNvPr>
          <p:cNvSpPr/>
          <p:nvPr/>
        </p:nvSpPr>
        <p:spPr>
          <a:xfrm>
            <a:off x="5058222" y="4357977"/>
            <a:ext cx="837685" cy="851162"/>
          </a:xfrm>
          <a:prstGeom prst="ca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Polaris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603739-F143-FD84-9EB4-22149FA60D02}"/>
              </a:ext>
            </a:extLst>
          </p:cNvPr>
          <p:cNvSpPr/>
          <p:nvPr/>
        </p:nvSpPr>
        <p:spPr>
          <a:xfrm>
            <a:off x="2496064" y="889685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17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>
            <a:extLst>
              <a:ext uri="{FF2B5EF4-FFF2-40B4-BE49-F238E27FC236}">
                <a16:creationId xmlns:a16="http://schemas.microsoft.com/office/drawing/2014/main" id="{BA5C8647-5CEE-23F5-7057-FEE1CE566E27}"/>
              </a:ext>
            </a:extLst>
          </p:cNvPr>
          <p:cNvSpPr>
            <a:spLocks noChangeAspect="1"/>
          </p:cNvSpPr>
          <p:nvPr/>
        </p:nvSpPr>
        <p:spPr>
          <a:xfrm>
            <a:off x="5251622" y="1050324"/>
            <a:ext cx="2520778" cy="2631990"/>
          </a:xfrm>
          <a:prstGeom prst="can">
            <a:avLst/>
          </a:prstGeom>
          <a:solidFill>
            <a:srgbClr val="4B0F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Apache</a:t>
            </a:r>
          </a:p>
          <a:p>
            <a:pPr algn="ctr"/>
            <a:r>
              <a:rPr lang="en-US" sz="4400" dirty="0"/>
              <a:t>Druid®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806A6C-A867-02E6-E8F4-7C35C2C8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5" y="190569"/>
            <a:ext cx="3049596" cy="2424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19276F-E994-B54A-767D-8D6C6B36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5" y="3243598"/>
            <a:ext cx="3049596" cy="252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519A51-5FAF-E414-B53F-76F4B58E2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951" y="162614"/>
            <a:ext cx="3049596" cy="2480338"/>
          </a:xfrm>
          <a:prstGeom prst="rect">
            <a:avLst/>
          </a:prstGeom>
        </p:spPr>
      </p:pic>
      <p:pic>
        <p:nvPicPr>
          <p:cNvPr id="4098" name="Picture 2" descr="Heart, Butterfly, Trajectory, Spring, Spring Awakening">
            <a:extLst>
              <a:ext uri="{FF2B5EF4-FFF2-40B4-BE49-F238E27FC236}">
                <a16:creationId xmlns:a16="http://schemas.microsoft.com/office/drawing/2014/main" id="{93D63BDF-F525-3362-A421-6CF0A47F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472" y="2614998"/>
            <a:ext cx="6624452" cy="401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88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E10F-B9B2-3048-8193-88D15318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-3518704"/>
            <a:ext cx="8351520" cy="36305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2CD398-4878-2C4D-A722-C0DC0650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5367518"/>
            <a:ext cx="8351520" cy="1490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65493-5876-3745-91F9-9320774A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0"/>
            <a:ext cx="8351520" cy="6858000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D6839A10-5418-6509-6A31-483FB6F30DF6}"/>
              </a:ext>
            </a:extLst>
          </p:cNvPr>
          <p:cNvSpPr>
            <a:spLocks noChangeAspect="1"/>
          </p:cNvSpPr>
          <p:nvPr/>
        </p:nvSpPr>
        <p:spPr>
          <a:xfrm>
            <a:off x="7933037" y="1795405"/>
            <a:ext cx="1822598" cy="1633595"/>
          </a:xfrm>
          <a:prstGeom prst="can">
            <a:avLst/>
          </a:prstGeom>
          <a:solidFill>
            <a:srgbClr val="29E2E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Polaris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116167-5694-C110-E008-232A2A6E47A4}"/>
              </a:ext>
            </a:extLst>
          </p:cNvPr>
          <p:cNvGrpSpPr/>
          <p:nvPr/>
        </p:nvGrpSpPr>
        <p:grpSpPr>
          <a:xfrm>
            <a:off x="3778041" y="1724507"/>
            <a:ext cx="2797627" cy="1575167"/>
            <a:chOff x="4665854" y="-1723448"/>
            <a:chExt cx="2797627" cy="15751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ADA122-F093-307A-C8F8-1CACAD25A99F}"/>
                </a:ext>
              </a:extLst>
            </p:cNvPr>
            <p:cNvGrpSpPr/>
            <p:nvPr/>
          </p:nvGrpSpPr>
          <p:grpSpPr>
            <a:xfrm>
              <a:off x="4665854" y="-1723448"/>
              <a:ext cx="2797627" cy="1575167"/>
              <a:chOff x="4403124" y="1916532"/>
              <a:chExt cx="3393868" cy="20129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81771A-7EBF-5B6F-3BD0-22BC711158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3124" y="2458995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0C19CA-BF66-96E0-468E-C55DF32ADE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85216" y="1916532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6FD6FDB-08A7-A4D6-57C3-39DF5B6D7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46572" y="2163050"/>
                <a:ext cx="1183776" cy="11837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00E8D-084B-263A-7853-5C5BE0584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3216" y="2686975"/>
                <a:ext cx="1183776" cy="12350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5C27BD-AF3E-FF9F-F7F5-36692191B590}"/>
                  </a:ext>
                </a:extLst>
              </p:cNvPr>
              <p:cNvSpPr/>
              <p:nvPr/>
            </p:nvSpPr>
            <p:spPr>
              <a:xfrm>
                <a:off x="5011073" y="2977979"/>
                <a:ext cx="2279411" cy="951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6CA42D-6A83-0C4B-511C-E11D61E9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5754" y="-1152987"/>
              <a:ext cx="1878960" cy="918031"/>
            </a:xfrm>
            <a:prstGeom prst="rect">
              <a:avLst/>
            </a:prstGeom>
          </p:spPr>
        </p:pic>
      </p:grpSp>
      <p:pic>
        <p:nvPicPr>
          <p:cNvPr id="5124" name="Picture 4" descr="Computer Science, Icon, Configuration, Settings, Geer">
            <a:extLst>
              <a:ext uri="{FF2B5EF4-FFF2-40B4-BE49-F238E27FC236}">
                <a16:creationId xmlns:a16="http://schemas.microsoft.com/office/drawing/2014/main" id="{A5A78032-17F8-6827-3507-976E17F0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0" y="2057569"/>
            <a:ext cx="1490482" cy="14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A794574-0766-59AE-46E4-AACB1F4D99C1}"/>
              </a:ext>
            </a:extLst>
          </p:cNvPr>
          <p:cNvSpPr/>
          <p:nvPr/>
        </p:nvSpPr>
        <p:spPr>
          <a:xfrm>
            <a:off x="7933037" y="3630592"/>
            <a:ext cx="1822598" cy="1213257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Kafka</a:t>
            </a:r>
          </a:p>
          <a:p>
            <a:pPr algn="ctr"/>
            <a:r>
              <a:rPr lang="en-US" sz="2800" dirty="0"/>
              <a:t>Consumer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45A0DB-A89F-18E9-ABBE-C98BAF115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134" y="2138336"/>
            <a:ext cx="1278081" cy="1080730"/>
          </a:xfrm>
          <a:prstGeom prst="rect">
            <a:avLst/>
          </a:prstGeom>
        </p:spPr>
      </p:pic>
      <p:sp>
        <p:nvSpPr>
          <p:cNvPr id="19" name="Notched Right Arrow 18">
            <a:extLst>
              <a:ext uri="{FF2B5EF4-FFF2-40B4-BE49-F238E27FC236}">
                <a16:creationId xmlns:a16="http://schemas.microsoft.com/office/drawing/2014/main" id="{1DBBEF86-DF47-BDF5-3E69-BDF5BBF756EC}"/>
              </a:ext>
            </a:extLst>
          </p:cNvPr>
          <p:cNvSpPr/>
          <p:nvPr/>
        </p:nvSpPr>
        <p:spPr>
          <a:xfrm>
            <a:off x="4744995" y="1322173"/>
            <a:ext cx="951470" cy="473232"/>
          </a:xfrm>
          <a:prstGeom prst="notch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4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n 6">
            <a:extLst>
              <a:ext uri="{FF2B5EF4-FFF2-40B4-BE49-F238E27FC236}">
                <a16:creationId xmlns:a16="http://schemas.microsoft.com/office/drawing/2014/main" id="{D6839A10-5418-6509-6A31-483FB6F30DF6}"/>
              </a:ext>
            </a:extLst>
          </p:cNvPr>
          <p:cNvSpPr>
            <a:spLocks noChangeAspect="1"/>
          </p:cNvSpPr>
          <p:nvPr/>
        </p:nvSpPr>
        <p:spPr>
          <a:xfrm>
            <a:off x="6910264" y="4965988"/>
            <a:ext cx="1822598" cy="1633595"/>
          </a:xfrm>
          <a:prstGeom prst="can">
            <a:avLst/>
          </a:prstGeom>
          <a:solidFill>
            <a:srgbClr val="29E2E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Polaris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116167-5694-C110-E008-232A2A6E47A4}"/>
              </a:ext>
            </a:extLst>
          </p:cNvPr>
          <p:cNvGrpSpPr/>
          <p:nvPr/>
        </p:nvGrpSpPr>
        <p:grpSpPr>
          <a:xfrm>
            <a:off x="3086636" y="1470351"/>
            <a:ext cx="2797627" cy="1575167"/>
            <a:chOff x="4665854" y="-1723448"/>
            <a:chExt cx="2797627" cy="15751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ADA122-F093-307A-C8F8-1CACAD25A99F}"/>
                </a:ext>
              </a:extLst>
            </p:cNvPr>
            <p:cNvGrpSpPr/>
            <p:nvPr/>
          </p:nvGrpSpPr>
          <p:grpSpPr>
            <a:xfrm>
              <a:off x="4665854" y="-1723448"/>
              <a:ext cx="2797627" cy="1575167"/>
              <a:chOff x="4403124" y="1916532"/>
              <a:chExt cx="3393868" cy="20129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81771A-7EBF-5B6F-3BD0-22BC711158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3124" y="2458995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0C19CA-BF66-96E0-468E-C55DF32ADE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85216" y="1916532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6FD6FDB-08A7-A4D6-57C3-39DF5B6D7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46572" y="2163050"/>
                <a:ext cx="1183776" cy="11837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00E8D-084B-263A-7853-5C5BE0584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3216" y="2686975"/>
                <a:ext cx="1183776" cy="12350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5C27BD-AF3E-FF9F-F7F5-36692191B590}"/>
                  </a:ext>
                </a:extLst>
              </p:cNvPr>
              <p:cNvSpPr/>
              <p:nvPr/>
            </p:nvSpPr>
            <p:spPr>
              <a:xfrm>
                <a:off x="5011073" y="2977979"/>
                <a:ext cx="2279411" cy="951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6CA42D-6A83-0C4B-511C-E11D61E9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5754" y="-1152987"/>
              <a:ext cx="1878960" cy="918031"/>
            </a:xfrm>
            <a:prstGeom prst="rect">
              <a:avLst/>
            </a:prstGeom>
          </p:spPr>
        </p:pic>
      </p:grpSp>
      <p:pic>
        <p:nvPicPr>
          <p:cNvPr id="5124" name="Picture 4" descr="Computer Science, Icon, Configuration, Settings, Geer">
            <a:extLst>
              <a:ext uri="{FF2B5EF4-FFF2-40B4-BE49-F238E27FC236}">
                <a16:creationId xmlns:a16="http://schemas.microsoft.com/office/drawing/2014/main" id="{A5A78032-17F8-6827-3507-976E17F0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597" y="647854"/>
            <a:ext cx="1490482" cy="14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45A0DB-A89F-18E9-ABBE-C98BAF115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906" y="3429000"/>
            <a:ext cx="1278081" cy="1080730"/>
          </a:xfrm>
          <a:prstGeom prst="rect">
            <a:avLst/>
          </a:prstGeom>
        </p:spPr>
      </p:pic>
      <p:sp>
        <p:nvSpPr>
          <p:cNvPr id="8" name="Bent-Up Arrow 7">
            <a:extLst>
              <a:ext uri="{FF2B5EF4-FFF2-40B4-BE49-F238E27FC236}">
                <a16:creationId xmlns:a16="http://schemas.microsoft.com/office/drawing/2014/main" id="{7D16B07D-D2C5-44A3-DBEA-232C61854327}"/>
              </a:ext>
            </a:extLst>
          </p:cNvPr>
          <p:cNvSpPr/>
          <p:nvPr/>
        </p:nvSpPr>
        <p:spPr>
          <a:xfrm flipV="1">
            <a:off x="3661182" y="1219636"/>
            <a:ext cx="954824" cy="8464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100A636E-C29B-8A02-7839-B19E7AE0F6FF}"/>
              </a:ext>
            </a:extLst>
          </p:cNvPr>
          <p:cNvSpPr/>
          <p:nvPr/>
        </p:nvSpPr>
        <p:spPr>
          <a:xfrm flipV="1">
            <a:off x="5428364" y="2428156"/>
            <a:ext cx="954824" cy="8464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-Up Arrow 21">
            <a:extLst>
              <a:ext uri="{FF2B5EF4-FFF2-40B4-BE49-F238E27FC236}">
                <a16:creationId xmlns:a16="http://schemas.microsoft.com/office/drawing/2014/main" id="{2027B249-1ACC-3E8B-DDA7-CF0D2368AE24}"/>
              </a:ext>
            </a:extLst>
          </p:cNvPr>
          <p:cNvSpPr/>
          <p:nvPr/>
        </p:nvSpPr>
        <p:spPr>
          <a:xfrm flipV="1">
            <a:off x="6910264" y="4031679"/>
            <a:ext cx="954824" cy="8464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99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3116167-5694-C110-E008-232A2A6E47A4}"/>
              </a:ext>
            </a:extLst>
          </p:cNvPr>
          <p:cNvGrpSpPr/>
          <p:nvPr/>
        </p:nvGrpSpPr>
        <p:grpSpPr>
          <a:xfrm>
            <a:off x="1564046" y="2494810"/>
            <a:ext cx="2797627" cy="1575167"/>
            <a:chOff x="4665854" y="-1723448"/>
            <a:chExt cx="2797627" cy="15751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ADA122-F093-307A-C8F8-1CACAD25A99F}"/>
                </a:ext>
              </a:extLst>
            </p:cNvPr>
            <p:cNvGrpSpPr/>
            <p:nvPr/>
          </p:nvGrpSpPr>
          <p:grpSpPr>
            <a:xfrm>
              <a:off x="4665854" y="-1723448"/>
              <a:ext cx="2797627" cy="1575167"/>
              <a:chOff x="4403124" y="1916532"/>
              <a:chExt cx="3393868" cy="20129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81771A-7EBF-5B6F-3BD0-22BC711158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3124" y="2458995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0C19CA-BF66-96E0-468E-C55DF32ADE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85216" y="1916532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6FD6FDB-08A7-A4D6-57C3-39DF5B6D7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46572" y="2163050"/>
                <a:ext cx="1183776" cy="11837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00E8D-084B-263A-7853-5C5BE0584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3216" y="2686975"/>
                <a:ext cx="1183776" cy="12350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5C27BD-AF3E-FF9F-F7F5-36692191B590}"/>
                  </a:ext>
                </a:extLst>
              </p:cNvPr>
              <p:cNvSpPr/>
              <p:nvPr/>
            </p:nvSpPr>
            <p:spPr>
              <a:xfrm>
                <a:off x="5011073" y="2977979"/>
                <a:ext cx="2279411" cy="951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6CA42D-6A83-0C4B-511C-E11D61E9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5754" y="-1152987"/>
              <a:ext cx="1878960" cy="91803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25F959-8C70-7709-923C-A1BE96E90CCC}"/>
              </a:ext>
            </a:extLst>
          </p:cNvPr>
          <p:cNvGrpSpPr/>
          <p:nvPr/>
        </p:nvGrpSpPr>
        <p:grpSpPr>
          <a:xfrm>
            <a:off x="6838480" y="2232301"/>
            <a:ext cx="2434750" cy="2639781"/>
            <a:chOff x="8340809" y="806536"/>
            <a:chExt cx="2434750" cy="2639781"/>
          </a:xfrm>
        </p:grpSpPr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71995D51-CFB2-6466-1DA6-42F42FD75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809" y="806536"/>
              <a:ext cx="2434750" cy="263978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1B5031-D7B9-4F4D-B09A-ACE344E2064B}"/>
                </a:ext>
              </a:extLst>
            </p:cNvPr>
            <p:cNvSpPr txBox="1"/>
            <p:nvPr/>
          </p:nvSpPr>
          <p:spPr>
            <a:xfrm>
              <a:off x="8851398" y="2144113"/>
              <a:ext cx="14740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</a:rPr>
                <a:t>Polaris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A52B46-9D94-5706-AC3C-05C1CFCC8D9F}"/>
              </a:ext>
            </a:extLst>
          </p:cNvPr>
          <p:cNvGrpSpPr>
            <a:grpSpLocks noChangeAspect="1"/>
          </p:cNvGrpSpPr>
          <p:nvPr/>
        </p:nvGrpSpPr>
        <p:grpSpPr>
          <a:xfrm>
            <a:off x="2177658" y="195491"/>
            <a:ext cx="1570407" cy="1702651"/>
            <a:chOff x="2335426" y="122419"/>
            <a:chExt cx="2434750" cy="2639781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A76FCDE2-FD54-1FCA-E726-C3C405FC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426" y="122419"/>
              <a:ext cx="2434750" cy="2639781"/>
            </a:xfrm>
            <a:prstGeom prst="rect">
              <a:avLst/>
            </a:prstGeom>
          </p:spPr>
        </p:pic>
        <p:pic>
          <p:nvPicPr>
            <p:cNvPr id="25" name="Picture 2" descr="Druid | Database for modern analytics applications">
              <a:extLst>
                <a:ext uri="{FF2B5EF4-FFF2-40B4-BE49-F238E27FC236}">
                  <a16:creationId xmlns:a16="http://schemas.microsoft.com/office/drawing/2014/main" id="{C878876D-97E2-1782-1AB7-B88804A26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790" y="1442309"/>
              <a:ext cx="2182021" cy="75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8D2F35B-D196-83D9-7D8C-E8F7ECD3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152" y="4540203"/>
            <a:ext cx="1570407" cy="17026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D18A38-61DE-00EE-35EC-19FEBE9AE34C}"/>
              </a:ext>
            </a:extLst>
          </p:cNvPr>
          <p:cNvSpPr txBox="1"/>
          <p:nvPr/>
        </p:nvSpPr>
        <p:spPr>
          <a:xfrm>
            <a:off x="2096152" y="5349519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Clickhouse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28836-09DA-3EEA-E9A9-345004CB6E2C}"/>
              </a:ext>
            </a:extLst>
          </p:cNvPr>
          <p:cNvCxnSpPr/>
          <p:nvPr/>
        </p:nvCxnSpPr>
        <p:spPr>
          <a:xfrm>
            <a:off x="4263081" y="1689357"/>
            <a:ext cx="2347784" cy="1459564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93F251-4465-FB03-E33E-1EFFF3E0EA1C}"/>
              </a:ext>
            </a:extLst>
          </p:cNvPr>
          <p:cNvCxnSpPr>
            <a:cxnSpLocks/>
          </p:cNvCxnSpPr>
          <p:nvPr/>
        </p:nvCxnSpPr>
        <p:spPr>
          <a:xfrm>
            <a:off x="4218769" y="3523447"/>
            <a:ext cx="2392096" cy="5749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3ED93A-A5C5-E3D2-B03C-DC22CF9CF4FD}"/>
              </a:ext>
            </a:extLst>
          </p:cNvPr>
          <p:cNvCxnSpPr>
            <a:cxnSpLocks/>
          </p:cNvCxnSpPr>
          <p:nvPr/>
        </p:nvCxnSpPr>
        <p:spPr>
          <a:xfrm flipV="1">
            <a:off x="4218769" y="3884330"/>
            <a:ext cx="2347784" cy="1459564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ABB26E-CA6C-D3FF-EE48-4F08C68F17E9}"/>
              </a:ext>
            </a:extLst>
          </p:cNvPr>
          <p:cNvCxnSpPr>
            <a:cxnSpLocks/>
          </p:cNvCxnSpPr>
          <p:nvPr/>
        </p:nvCxnSpPr>
        <p:spPr>
          <a:xfrm>
            <a:off x="8971005" y="928354"/>
            <a:ext cx="1202725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1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E90F1-BE81-3DC8-5560-4440073C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93" y="1162050"/>
            <a:ext cx="9867900" cy="45339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F75003-0B11-0409-7573-BA7BEAB6BBB9}"/>
              </a:ext>
            </a:extLst>
          </p:cNvPr>
          <p:cNvSpPr/>
          <p:nvPr/>
        </p:nvSpPr>
        <p:spPr>
          <a:xfrm>
            <a:off x="5057179" y="1559354"/>
            <a:ext cx="1037969" cy="506897"/>
          </a:xfrm>
          <a:prstGeom prst="wedgeRoundRectCallout">
            <a:avLst>
              <a:gd name="adj1" fmla="val 113743"/>
              <a:gd name="adj2" fmla="val 111793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F6D8B-2681-A937-555A-1584C29DB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531" y="1812802"/>
            <a:ext cx="15367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5C6A1-F121-C418-ADD0-141DC4437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5353" y="1162050"/>
            <a:ext cx="876300" cy="3302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5B6DE81-144C-7D2F-B911-8BC3AA2DBAF2}"/>
              </a:ext>
            </a:extLst>
          </p:cNvPr>
          <p:cNvSpPr/>
          <p:nvPr/>
        </p:nvSpPr>
        <p:spPr>
          <a:xfrm>
            <a:off x="2842055" y="3948327"/>
            <a:ext cx="1447800" cy="506897"/>
          </a:xfrm>
          <a:prstGeom prst="wedgeRoundRectCallout">
            <a:avLst>
              <a:gd name="adj1" fmla="val 63104"/>
              <a:gd name="adj2" fmla="val 41099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Select each role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8B7B8D6-AB86-D1D5-AC80-5825D22B0A2B}"/>
              </a:ext>
            </a:extLst>
          </p:cNvPr>
          <p:cNvSpPr/>
          <p:nvPr/>
        </p:nvSpPr>
        <p:spPr>
          <a:xfrm>
            <a:off x="2474278" y="4777516"/>
            <a:ext cx="1536699" cy="506897"/>
          </a:xfrm>
          <a:prstGeom prst="wedgeRoundRectCallout">
            <a:avLst>
              <a:gd name="adj1" fmla="val 81579"/>
              <a:gd name="adj2" fmla="val 24035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74396-6BFB-DDBC-67A1-F15D532701BD}"/>
              </a:ext>
            </a:extLst>
          </p:cNvPr>
          <p:cNvSpPr txBox="1"/>
          <p:nvPr/>
        </p:nvSpPr>
        <p:spPr>
          <a:xfrm rot="20151442">
            <a:off x="658058" y="3993559"/>
            <a:ext cx="2158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For each role,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Select the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Add selected role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A5EA4-3A74-140F-7A99-E546A14F1F17}"/>
              </a:ext>
            </a:extLst>
          </p:cNvPr>
          <p:cNvSpPr txBox="1"/>
          <p:nvPr/>
        </p:nvSpPr>
        <p:spPr>
          <a:xfrm rot="20151442">
            <a:off x="832968" y="4796437"/>
            <a:ext cx="2504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Roles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AccessQueries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ManageFiles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ManageIngestionJobs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ManageStreams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ManageTables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739E-014E-B84B-4CE6-94FCC6E28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9681" y="2890807"/>
            <a:ext cx="1447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n 6">
            <a:extLst>
              <a:ext uri="{FF2B5EF4-FFF2-40B4-BE49-F238E27FC236}">
                <a16:creationId xmlns:a16="http://schemas.microsoft.com/office/drawing/2014/main" id="{D6839A10-5418-6509-6A31-483FB6F30DF6}"/>
              </a:ext>
            </a:extLst>
          </p:cNvPr>
          <p:cNvSpPr>
            <a:spLocks noChangeAspect="1"/>
          </p:cNvSpPr>
          <p:nvPr/>
        </p:nvSpPr>
        <p:spPr>
          <a:xfrm>
            <a:off x="7470609" y="5608540"/>
            <a:ext cx="1822598" cy="1633595"/>
          </a:xfrm>
          <a:prstGeom prst="can">
            <a:avLst/>
          </a:prstGeom>
          <a:solidFill>
            <a:srgbClr val="29E2E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Polaris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116167-5694-C110-E008-232A2A6E47A4}"/>
              </a:ext>
            </a:extLst>
          </p:cNvPr>
          <p:cNvGrpSpPr/>
          <p:nvPr/>
        </p:nvGrpSpPr>
        <p:grpSpPr>
          <a:xfrm>
            <a:off x="3108149" y="2147201"/>
            <a:ext cx="2797627" cy="1575167"/>
            <a:chOff x="4665854" y="-1723448"/>
            <a:chExt cx="2797627" cy="15751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ADA122-F093-307A-C8F8-1CACAD25A99F}"/>
                </a:ext>
              </a:extLst>
            </p:cNvPr>
            <p:cNvGrpSpPr/>
            <p:nvPr/>
          </p:nvGrpSpPr>
          <p:grpSpPr>
            <a:xfrm>
              <a:off x="4665854" y="-1723448"/>
              <a:ext cx="2797627" cy="1575167"/>
              <a:chOff x="4403124" y="1916532"/>
              <a:chExt cx="3393868" cy="20129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81771A-7EBF-5B6F-3BD0-22BC711158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3124" y="2458995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0C19CA-BF66-96E0-468E-C55DF32ADE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85216" y="1916532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6FD6FDB-08A7-A4D6-57C3-39DF5B6D7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46572" y="2163050"/>
                <a:ext cx="1183776" cy="11837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00E8D-084B-263A-7853-5C5BE0584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3216" y="2686975"/>
                <a:ext cx="1183776" cy="12350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5C27BD-AF3E-FF9F-F7F5-36692191B590}"/>
                  </a:ext>
                </a:extLst>
              </p:cNvPr>
              <p:cNvSpPr/>
              <p:nvPr/>
            </p:nvSpPr>
            <p:spPr>
              <a:xfrm>
                <a:off x="5011073" y="2977979"/>
                <a:ext cx="2279411" cy="951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6CA42D-6A83-0C4B-511C-E11D61E9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5754" y="-1152987"/>
              <a:ext cx="1878960" cy="918031"/>
            </a:xfrm>
            <a:prstGeom prst="rect">
              <a:avLst/>
            </a:prstGeom>
          </p:spPr>
        </p:pic>
      </p:grpSp>
      <p:pic>
        <p:nvPicPr>
          <p:cNvPr id="5124" name="Picture 4" descr="Computer Science, Icon, Configuration, Settings, Geer">
            <a:extLst>
              <a:ext uri="{FF2B5EF4-FFF2-40B4-BE49-F238E27FC236}">
                <a16:creationId xmlns:a16="http://schemas.microsoft.com/office/drawing/2014/main" id="{A5A78032-17F8-6827-3507-976E17F0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597" y="647854"/>
            <a:ext cx="1490482" cy="14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45A0DB-A89F-18E9-ABBE-C98BAF115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528" y="3996469"/>
            <a:ext cx="1278081" cy="1080730"/>
          </a:xfrm>
          <a:prstGeom prst="rect">
            <a:avLst/>
          </a:prstGeom>
        </p:spPr>
      </p:pic>
      <p:sp>
        <p:nvSpPr>
          <p:cNvPr id="8" name="Bent-Up Arrow 7">
            <a:extLst>
              <a:ext uri="{FF2B5EF4-FFF2-40B4-BE49-F238E27FC236}">
                <a16:creationId xmlns:a16="http://schemas.microsoft.com/office/drawing/2014/main" id="{7D16B07D-D2C5-44A3-DBEA-232C61854327}"/>
              </a:ext>
            </a:extLst>
          </p:cNvPr>
          <p:cNvSpPr/>
          <p:nvPr/>
        </p:nvSpPr>
        <p:spPr>
          <a:xfrm flipV="1">
            <a:off x="3661182" y="1219636"/>
            <a:ext cx="954824" cy="8464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100A636E-C29B-8A02-7839-B19E7AE0F6FF}"/>
              </a:ext>
            </a:extLst>
          </p:cNvPr>
          <p:cNvSpPr/>
          <p:nvPr/>
        </p:nvSpPr>
        <p:spPr>
          <a:xfrm flipV="1">
            <a:off x="6050513" y="3020488"/>
            <a:ext cx="954824" cy="8464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-Up Arrow 21">
            <a:extLst>
              <a:ext uri="{FF2B5EF4-FFF2-40B4-BE49-F238E27FC236}">
                <a16:creationId xmlns:a16="http://schemas.microsoft.com/office/drawing/2014/main" id="{2027B249-1ACC-3E8B-DDA7-CF0D2368AE24}"/>
              </a:ext>
            </a:extLst>
          </p:cNvPr>
          <p:cNvSpPr/>
          <p:nvPr/>
        </p:nvSpPr>
        <p:spPr>
          <a:xfrm flipV="1">
            <a:off x="7611246" y="4573417"/>
            <a:ext cx="954824" cy="8464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030D8F8-4E76-7F44-314D-711DB69B7B80}"/>
              </a:ext>
            </a:extLst>
          </p:cNvPr>
          <p:cNvSpPr>
            <a:spLocks/>
          </p:cNvSpPr>
          <p:nvPr/>
        </p:nvSpPr>
        <p:spPr>
          <a:xfrm>
            <a:off x="6028976" y="2938389"/>
            <a:ext cx="109563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6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3116167-5694-C110-E008-232A2A6E47A4}"/>
              </a:ext>
            </a:extLst>
          </p:cNvPr>
          <p:cNvGrpSpPr/>
          <p:nvPr/>
        </p:nvGrpSpPr>
        <p:grpSpPr>
          <a:xfrm>
            <a:off x="3086636" y="1470351"/>
            <a:ext cx="2797627" cy="1575167"/>
            <a:chOff x="4665854" y="-1723448"/>
            <a:chExt cx="2797627" cy="15751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ADA122-F093-307A-C8F8-1CACAD25A99F}"/>
                </a:ext>
              </a:extLst>
            </p:cNvPr>
            <p:cNvGrpSpPr/>
            <p:nvPr/>
          </p:nvGrpSpPr>
          <p:grpSpPr>
            <a:xfrm>
              <a:off x="4665854" y="-1723448"/>
              <a:ext cx="2797627" cy="1575167"/>
              <a:chOff x="4403124" y="1916532"/>
              <a:chExt cx="3393868" cy="20129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81771A-7EBF-5B6F-3BD0-22BC711158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3124" y="2458995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0C19CA-BF66-96E0-468E-C55DF32ADE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85216" y="1916532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6FD6FDB-08A7-A4D6-57C3-39DF5B6D7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46572" y="2163050"/>
                <a:ext cx="1183776" cy="11837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B00E8D-084B-263A-7853-5C5BE0584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3216" y="2686975"/>
                <a:ext cx="1183776" cy="12350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5C27BD-AF3E-FF9F-F7F5-36692191B590}"/>
                  </a:ext>
                </a:extLst>
              </p:cNvPr>
              <p:cNvSpPr/>
              <p:nvPr/>
            </p:nvSpPr>
            <p:spPr>
              <a:xfrm>
                <a:off x="5011073" y="2977979"/>
                <a:ext cx="2279411" cy="951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6CA42D-6A83-0C4B-511C-E11D61E9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5754" y="-1152987"/>
              <a:ext cx="1878960" cy="918031"/>
            </a:xfrm>
            <a:prstGeom prst="rect">
              <a:avLst/>
            </a:prstGeom>
          </p:spPr>
        </p:pic>
      </p:grpSp>
      <p:pic>
        <p:nvPicPr>
          <p:cNvPr id="5124" name="Picture 4" descr="Computer Science, Icon, Configuration, Settings, Geer">
            <a:extLst>
              <a:ext uri="{FF2B5EF4-FFF2-40B4-BE49-F238E27FC236}">
                <a16:creationId xmlns:a16="http://schemas.microsoft.com/office/drawing/2014/main" id="{A5A78032-17F8-6827-3507-976E17F0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597" y="647854"/>
            <a:ext cx="1490482" cy="14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-Up Arrow 7">
            <a:extLst>
              <a:ext uri="{FF2B5EF4-FFF2-40B4-BE49-F238E27FC236}">
                <a16:creationId xmlns:a16="http://schemas.microsoft.com/office/drawing/2014/main" id="{7D16B07D-D2C5-44A3-DBEA-232C61854327}"/>
              </a:ext>
            </a:extLst>
          </p:cNvPr>
          <p:cNvSpPr/>
          <p:nvPr/>
        </p:nvSpPr>
        <p:spPr>
          <a:xfrm flipV="1">
            <a:off x="3661182" y="1219636"/>
            <a:ext cx="954824" cy="8464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100A636E-C29B-8A02-7839-B19E7AE0F6FF}"/>
              </a:ext>
            </a:extLst>
          </p:cNvPr>
          <p:cNvSpPr/>
          <p:nvPr/>
        </p:nvSpPr>
        <p:spPr>
          <a:xfrm flipV="1">
            <a:off x="5428364" y="2428156"/>
            <a:ext cx="954824" cy="8464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316576F-16DC-63A5-E34D-2C87F1A14245}"/>
              </a:ext>
            </a:extLst>
          </p:cNvPr>
          <p:cNvSpPr/>
          <p:nvPr/>
        </p:nvSpPr>
        <p:spPr>
          <a:xfrm>
            <a:off x="1218611" y="600132"/>
            <a:ext cx="2215513" cy="1536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Kafka</a:t>
            </a:r>
          </a:p>
          <a:p>
            <a:pPr algn="ctr"/>
            <a:r>
              <a:rPr lang="en-US" sz="3200" b="1" dirty="0"/>
              <a:t>Producer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3F9787-C44B-EFC1-243D-E9CF0E463B0C}"/>
              </a:ext>
            </a:extLst>
          </p:cNvPr>
          <p:cNvSpPr/>
          <p:nvPr/>
        </p:nvSpPr>
        <p:spPr>
          <a:xfrm>
            <a:off x="5076902" y="3429000"/>
            <a:ext cx="2215513" cy="1536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Kafka</a:t>
            </a:r>
          </a:p>
          <a:p>
            <a:pPr algn="ctr"/>
            <a:r>
              <a:rPr lang="en-US" sz="3200" b="1" dirty="0"/>
              <a:t>Consumer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59F47F5-826B-F825-4D9C-4D8742B81208}"/>
              </a:ext>
            </a:extLst>
          </p:cNvPr>
          <p:cNvSpPr/>
          <p:nvPr/>
        </p:nvSpPr>
        <p:spPr>
          <a:xfrm>
            <a:off x="9076218" y="3429000"/>
            <a:ext cx="2215513" cy="15364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572D4-C0BD-7708-587A-3AD888E1C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468" y="3559955"/>
            <a:ext cx="1557046" cy="151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533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C3FF2-BFA8-E2B2-D0BD-43F49C53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45050" y="2190750"/>
            <a:ext cx="25019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30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ressure Detection System, Pressure Gauge, Heat Meter">
            <a:extLst>
              <a:ext uri="{FF2B5EF4-FFF2-40B4-BE49-F238E27FC236}">
                <a16:creationId xmlns:a16="http://schemas.microsoft.com/office/drawing/2014/main" id="{10188A23-CE5B-84C2-D789-FE5374EE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5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4199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ressure Detection System, Pressure Gauge, Heat Meter">
            <a:extLst>
              <a:ext uri="{FF2B5EF4-FFF2-40B4-BE49-F238E27FC236}">
                <a16:creationId xmlns:a16="http://schemas.microsoft.com/office/drawing/2014/main" id="{10188A23-CE5B-84C2-D789-FE5374EE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5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06BB5-8036-7089-3C6A-F1972F09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092701"/>
            <a:ext cx="1655805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7897D-B812-05DA-2A4D-B1DDFFC1C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81" y="4318687"/>
            <a:ext cx="669324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6B791-8F60-CD87-F157-6062B6CCA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076" y="3039419"/>
            <a:ext cx="669324" cy="139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F914E-D732-5CB6-AECD-A23AAE1B6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23935">
            <a:off x="4888470" y="2712309"/>
            <a:ext cx="3302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FFD00-7A90-FA29-5699-85EA9F5BC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90499">
            <a:off x="4677666" y="1964221"/>
            <a:ext cx="584200" cy="850900"/>
          </a:xfrm>
          <a:prstGeom prst="rect">
            <a:avLst/>
          </a:prstGeom>
        </p:spPr>
      </p:pic>
      <p:sp>
        <p:nvSpPr>
          <p:cNvPr id="13" name="Triangle 12">
            <a:extLst>
              <a:ext uri="{FF2B5EF4-FFF2-40B4-BE49-F238E27FC236}">
                <a16:creationId xmlns:a16="http://schemas.microsoft.com/office/drawing/2014/main" id="{7F7EB8EB-7795-C36C-346F-02738E9B6032}"/>
              </a:ext>
            </a:extLst>
          </p:cNvPr>
          <p:cNvSpPr/>
          <p:nvPr/>
        </p:nvSpPr>
        <p:spPr>
          <a:xfrm>
            <a:off x="5935362" y="2137719"/>
            <a:ext cx="321276" cy="4361935"/>
          </a:xfrm>
          <a:prstGeom prst="triangl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8D84E5-6871-85B4-53A1-E7C2E3FE3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570" y="6337300"/>
            <a:ext cx="2108200" cy="520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73F206-FA11-D28D-7720-5F3E4C4E04CF}"/>
              </a:ext>
            </a:extLst>
          </p:cNvPr>
          <p:cNvSpPr txBox="1"/>
          <p:nvPr/>
        </p:nvSpPr>
        <p:spPr>
          <a:xfrm>
            <a:off x="5290450" y="3599929"/>
            <a:ext cx="15023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807610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ressure Detection System, Pressure Gauge, Heat Meter">
            <a:extLst>
              <a:ext uri="{FF2B5EF4-FFF2-40B4-BE49-F238E27FC236}">
                <a16:creationId xmlns:a16="http://schemas.microsoft.com/office/drawing/2014/main" id="{10188A23-CE5B-84C2-D789-FE5374EE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205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06BB5-8036-7089-3C6A-F1972F09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092701"/>
            <a:ext cx="1655805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7897D-B812-05DA-2A4D-B1DDFFC1C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81" y="4318687"/>
            <a:ext cx="669324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6B791-8F60-CD87-F157-6062B6CCA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076" y="3039419"/>
            <a:ext cx="669324" cy="139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F914E-D732-5CB6-AECD-A23AAE1B6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23935">
            <a:off x="4888470" y="2712309"/>
            <a:ext cx="3302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FFD00-7A90-FA29-5699-85EA9F5BC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90499">
            <a:off x="4677666" y="1964221"/>
            <a:ext cx="584200" cy="850900"/>
          </a:xfrm>
          <a:prstGeom prst="rect">
            <a:avLst/>
          </a:prstGeom>
        </p:spPr>
      </p:pic>
      <p:sp>
        <p:nvSpPr>
          <p:cNvPr id="13" name="Triangle 12">
            <a:extLst>
              <a:ext uri="{FF2B5EF4-FFF2-40B4-BE49-F238E27FC236}">
                <a16:creationId xmlns:a16="http://schemas.microsoft.com/office/drawing/2014/main" id="{7F7EB8EB-7795-C36C-346F-02738E9B6032}"/>
              </a:ext>
            </a:extLst>
          </p:cNvPr>
          <p:cNvSpPr/>
          <p:nvPr/>
        </p:nvSpPr>
        <p:spPr>
          <a:xfrm>
            <a:off x="5935362" y="2137719"/>
            <a:ext cx="321276" cy="4361935"/>
          </a:xfrm>
          <a:prstGeom prst="triangle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8D84E5-6871-85B4-53A1-E7C2E3FE3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570" y="6337300"/>
            <a:ext cx="2108200" cy="520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73F206-FA11-D28D-7720-5F3E4C4E04CF}"/>
              </a:ext>
            </a:extLst>
          </p:cNvPr>
          <p:cNvSpPr txBox="1"/>
          <p:nvPr/>
        </p:nvSpPr>
        <p:spPr>
          <a:xfrm>
            <a:off x="4629176" y="3599929"/>
            <a:ext cx="2925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1556075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74AA6-4547-7F47-B1EC-3E389FF1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69" y="3205892"/>
            <a:ext cx="952500" cy="25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9A9AF1-7930-CBD7-135A-2A4AE2B1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0"/>
            <a:ext cx="923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943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2280858" y="424413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Create Data</a:t>
            </a:r>
          </a:p>
        </p:txBody>
      </p:sp>
    </p:spTree>
    <p:extLst>
      <p:ext uri="{BB962C8B-B14F-4D97-AF65-F5344CB8AC3E}">
        <p14:creationId xmlns:p14="http://schemas.microsoft.com/office/powerpoint/2010/main" val="2296172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1106966" y="424413"/>
            <a:ext cx="632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Create a Polaris Table</a:t>
            </a:r>
          </a:p>
        </p:txBody>
      </p:sp>
    </p:spTree>
    <p:extLst>
      <p:ext uri="{BB962C8B-B14F-4D97-AF65-F5344CB8AC3E}">
        <p14:creationId xmlns:p14="http://schemas.microsoft.com/office/powerpoint/2010/main" val="1760345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2639204" y="424413"/>
            <a:ext cx="382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Set Up Kafka</a:t>
            </a:r>
          </a:p>
        </p:txBody>
      </p:sp>
    </p:spTree>
    <p:extLst>
      <p:ext uri="{BB962C8B-B14F-4D97-AF65-F5344CB8AC3E}">
        <p14:creationId xmlns:p14="http://schemas.microsoft.com/office/powerpoint/2010/main" val="39881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D07AC-A7B1-E64B-9C0D-DEC3A623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78"/>
            <a:ext cx="12192000" cy="6152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6F890-D143-7944-B766-95949935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88" y="1757748"/>
            <a:ext cx="10436312" cy="4976683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F0C8AAF-40FA-1D48-AF68-9E0DC2D1684D}"/>
              </a:ext>
            </a:extLst>
          </p:cNvPr>
          <p:cNvSpPr/>
          <p:nvPr/>
        </p:nvSpPr>
        <p:spPr>
          <a:xfrm>
            <a:off x="717719" y="-253449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211AB9C-A944-FF4C-A7D7-AA02E18E6EEE}"/>
              </a:ext>
            </a:extLst>
          </p:cNvPr>
          <p:cNvSpPr/>
          <p:nvPr/>
        </p:nvSpPr>
        <p:spPr>
          <a:xfrm>
            <a:off x="1236703" y="2506226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677F9-B1A1-B248-A690-5168256A2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3852" y="1376511"/>
            <a:ext cx="1955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063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649766" y="424413"/>
            <a:ext cx="7147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Connect Kafka to Polaris</a:t>
            </a:r>
          </a:p>
        </p:txBody>
      </p:sp>
    </p:spTree>
    <p:extLst>
      <p:ext uri="{BB962C8B-B14F-4D97-AF65-F5344CB8AC3E}">
        <p14:creationId xmlns:p14="http://schemas.microsoft.com/office/powerpoint/2010/main" val="1133079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1811302" y="424413"/>
            <a:ext cx="5217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View Polaris Data</a:t>
            </a:r>
          </a:p>
        </p:txBody>
      </p:sp>
    </p:spTree>
    <p:extLst>
      <p:ext uri="{BB962C8B-B14F-4D97-AF65-F5344CB8AC3E}">
        <p14:creationId xmlns:p14="http://schemas.microsoft.com/office/powerpoint/2010/main" val="513094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365562" y="313201"/>
            <a:ext cx="7620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Cubes &amp; Dashboards</a:t>
            </a:r>
          </a:p>
        </p:txBody>
      </p:sp>
    </p:spTree>
    <p:extLst>
      <p:ext uri="{BB962C8B-B14F-4D97-AF65-F5344CB8AC3E}">
        <p14:creationId xmlns:p14="http://schemas.microsoft.com/office/powerpoint/2010/main" val="2317050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1181107" y="424413"/>
            <a:ext cx="6344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Set Up a Polaris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44905-9CCE-484F-3E00-2DC975A168A6}"/>
              </a:ext>
            </a:extLst>
          </p:cNvPr>
          <p:cNvSpPr txBox="1"/>
          <p:nvPr/>
        </p:nvSpPr>
        <p:spPr>
          <a:xfrm>
            <a:off x="3323968" y="2446638"/>
            <a:ext cx="4835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__time, </a:t>
            </a:r>
            <a:r>
              <a:rPr lang="en-US" dirty="0" err="1">
                <a:solidFill>
                  <a:schemeClr val="bg1"/>
                </a:solidFill>
              </a:rPr>
              <a:t>ip_address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page_id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user_id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FROM </a:t>
            </a:r>
            <a:r>
              <a:rPr lang="en-US" dirty="0" err="1">
                <a:solidFill>
                  <a:schemeClr val="bg1"/>
                </a:solidFill>
              </a:rPr>
              <a:t>click_stream_events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WHERE</a:t>
            </a:r>
            <a:r>
              <a:rPr lang="en-US" dirty="0">
                <a:solidFill>
                  <a:schemeClr val="bg1"/>
                </a:solidFill>
              </a:rPr>
              <a:t> "__time" </a:t>
            </a:r>
          </a:p>
          <a:p>
            <a:r>
              <a:rPr lang="en-US" b="1" dirty="0">
                <a:solidFill>
                  <a:schemeClr val="bg1"/>
                </a:solidFill>
              </a:rPr>
              <a:t>    BETWEEN</a:t>
            </a:r>
            <a:r>
              <a:rPr lang="en-US" dirty="0">
                <a:solidFill>
                  <a:schemeClr val="bg1"/>
                </a:solidFill>
              </a:rPr>
              <a:t> TIMESTAMP '2015-09-12 00:00:00’ </a:t>
            </a:r>
          </a:p>
          <a:p>
            <a:r>
              <a:rPr lang="en-US" b="1" dirty="0">
                <a:solidFill>
                  <a:schemeClr val="bg1"/>
                </a:solidFill>
              </a:rPr>
              <a:t>    AND</a:t>
            </a:r>
            <a:r>
              <a:rPr lang="en-US" dirty="0">
                <a:solidFill>
                  <a:schemeClr val="bg1"/>
                </a:solidFill>
              </a:rPr>
              <a:t> TIMESTAMP '2015-09-13 00:00:00'</a:t>
            </a:r>
          </a:p>
        </p:txBody>
      </p:sp>
    </p:spTree>
    <p:extLst>
      <p:ext uri="{BB962C8B-B14F-4D97-AF65-F5344CB8AC3E}">
        <p14:creationId xmlns:p14="http://schemas.microsoft.com/office/powerpoint/2010/main" val="3608736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F7E11-31F7-F65F-204B-8729CB54D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2650" y="3130550"/>
            <a:ext cx="1093058" cy="124374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7AF826-8541-7AEE-4D76-1DF040B40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2114550"/>
            <a:ext cx="2237947" cy="2778726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768879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05113-88FB-4700-B38F-312E586C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0"/>
            <a:ext cx="835152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F422B3-87B0-ACD2-1CC9-A25C4C75902D}"/>
              </a:ext>
            </a:extLst>
          </p:cNvPr>
          <p:cNvSpPr/>
          <p:nvPr/>
        </p:nvSpPr>
        <p:spPr>
          <a:xfrm>
            <a:off x="2218845" y="315635"/>
            <a:ext cx="7762460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874FE9-1098-4A33-2B4F-7DACE1CB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846" y="315635"/>
            <a:ext cx="775431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6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05113-88FB-4700-B38F-312E586C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0"/>
            <a:ext cx="835152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F422B3-87B0-ACD2-1CC9-A25C4C75902D}"/>
              </a:ext>
            </a:extLst>
          </p:cNvPr>
          <p:cNvSpPr/>
          <p:nvPr/>
        </p:nvSpPr>
        <p:spPr>
          <a:xfrm>
            <a:off x="2218845" y="315635"/>
            <a:ext cx="7762460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raph, Diagram, Growth, Written Report, Statistics">
            <a:extLst>
              <a:ext uri="{FF2B5EF4-FFF2-40B4-BE49-F238E27FC236}">
                <a16:creationId xmlns:a16="http://schemas.microsoft.com/office/drawing/2014/main" id="{625BC5F6-8DD9-4497-32A6-2F24281EEC6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695" y="315635"/>
            <a:ext cx="7762460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85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05113-88FB-4700-B38F-312E586C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0"/>
            <a:ext cx="835152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F422B3-87B0-ACD2-1CC9-A25C4C75902D}"/>
              </a:ext>
            </a:extLst>
          </p:cNvPr>
          <p:cNvSpPr/>
          <p:nvPr/>
        </p:nvSpPr>
        <p:spPr>
          <a:xfrm>
            <a:off x="2218845" y="315635"/>
            <a:ext cx="7762460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Graph, Diagram, Growth, Written Report, Statistics">
            <a:extLst>
              <a:ext uri="{FF2B5EF4-FFF2-40B4-BE49-F238E27FC236}">
                <a16:creationId xmlns:a16="http://schemas.microsoft.com/office/drawing/2014/main" id="{625BC5F6-8DD9-4497-32A6-2F24281EEC6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846" y="2252358"/>
            <a:ext cx="7754310" cy="290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973CC-64B1-2EBF-24F7-B691B7B72164}"/>
              </a:ext>
            </a:extLst>
          </p:cNvPr>
          <p:cNvSpPr txBox="1"/>
          <p:nvPr/>
        </p:nvSpPr>
        <p:spPr>
          <a:xfrm>
            <a:off x="4298919" y="822331"/>
            <a:ext cx="3272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rgbClr val="FFFF00"/>
                </a:solidFill>
                <a:latin typeface="Chalkduster" panose="03050602040202020205" pitchFamily="66" charset="77"/>
              </a:rPr>
              <a:t>AppsRUs</a:t>
            </a:r>
            <a:endParaRPr lang="en-US" sz="5400" b="1" dirty="0">
              <a:solidFill>
                <a:srgbClr val="FFFF00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8227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D9197-3A81-E80D-8B05-5A7FDE1E7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24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ock, Cube, Sugar, White">
            <a:extLst>
              <a:ext uri="{FF2B5EF4-FFF2-40B4-BE49-F238E27FC236}">
                <a16:creationId xmlns:a16="http://schemas.microsoft.com/office/drawing/2014/main" id="{88AF0D96-348C-6D94-F838-85D68A96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0"/>
            <a:ext cx="611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ADF93F-01A7-FC76-C2C4-855CA719D818}"/>
              </a:ext>
            </a:extLst>
          </p:cNvPr>
          <p:cNvSpPr txBox="1"/>
          <p:nvPr/>
        </p:nvSpPr>
        <p:spPr>
          <a:xfrm rot="1572821">
            <a:off x="3805882" y="3632889"/>
            <a:ext cx="1681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E44-3C1D-DDE3-5B8B-37322684B4FA}"/>
              </a:ext>
            </a:extLst>
          </p:cNvPr>
          <p:cNvSpPr txBox="1"/>
          <p:nvPr/>
        </p:nvSpPr>
        <p:spPr>
          <a:xfrm rot="20068565">
            <a:off x="6697245" y="3653427"/>
            <a:ext cx="1806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Cube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EE9ED77-1B38-294A-FCB4-E044CAAA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97" y="-155832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869064-DDAD-1913-D60F-A24737F3746C}"/>
              </a:ext>
            </a:extLst>
          </p:cNvPr>
          <p:cNvSpPr/>
          <p:nvPr/>
        </p:nvSpPr>
        <p:spPr>
          <a:xfrm>
            <a:off x="8316097" y="86497"/>
            <a:ext cx="3286898" cy="2211860"/>
          </a:xfrm>
          <a:prstGeom prst="roundRect">
            <a:avLst>
              <a:gd name="adj" fmla="val 8287"/>
            </a:avLst>
          </a:prstGeom>
          <a:solidFill>
            <a:srgbClr val="3C3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6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E10A2-F66E-3347-A4AB-458EA455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10" y="0"/>
            <a:ext cx="5084379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4E399C0-B36F-2B47-BB26-006B404EA943}"/>
              </a:ext>
            </a:extLst>
          </p:cNvPr>
          <p:cNvSpPr/>
          <p:nvPr/>
        </p:nvSpPr>
        <p:spPr>
          <a:xfrm>
            <a:off x="6933168" y="-537654"/>
            <a:ext cx="1037969" cy="506897"/>
          </a:xfrm>
          <a:prstGeom prst="wedgeRoundRectCallout">
            <a:avLst>
              <a:gd name="adj1" fmla="val 28029"/>
              <a:gd name="adj2" fmla="val 89853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F7865F3-D746-D046-86A7-0DEB2EA3DC4D}"/>
              </a:ext>
            </a:extLst>
          </p:cNvPr>
          <p:cNvSpPr/>
          <p:nvPr/>
        </p:nvSpPr>
        <p:spPr>
          <a:xfrm>
            <a:off x="5685135" y="5694269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</p:spTree>
    <p:extLst>
      <p:ext uri="{BB962C8B-B14F-4D97-AF65-F5344CB8AC3E}">
        <p14:creationId xmlns:p14="http://schemas.microsoft.com/office/powerpoint/2010/main" val="4172179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4B5400-8D74-401D-5749-93389C85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11" y="0"/>
            <a:ext cx="851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862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A8CD91-E7C8-3BC5-65B1-78447427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4" y="0"/>
            <a:ext cx="11044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38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9343E-26BF-C4B6-AFEC-9C4065163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34" y="0"/>
            <a:ext cx="11067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883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99CA4F-7D15-F9F0-7BD6-8F953172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23" y="0"/>
            <a:ext cx="11054953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806A900-5370-3C85-AEA4-2021BD4D393C}"/>
              </a:ext>
            </a:extLst>
          </p:cNvPr>
          <p:cNvSpPr/>
          <p:nvPr/>
        </p:nvSpPr>
        <p:spPr>
          <a:xfrm>
            <a:off x="5461687" y="4473146"/>
            <a:ext cx="1853514" cy="1173892"/>
          </a:xfrm>
          <a:prstGeom prst="wedgeRoundRectCallout">
            <a:avLst>
              <a:gd name="adj1" fmla="val -49500"/>
              <a:gd name="adj2" fmla="val 78290"/>
              <a:gd name="adj3" fmla="val 16667"/>
            </a:avLst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Filters are like a WHERE clause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0CBEF96-7D2A-1154-2223-3F3B4979687E}"/>
              </a:ext>
            </a:extLst>
          </p:cNvPr>
          <p:cNvSpPr/>
          <p:nvPr/>
        </p:nvSpPr>
        <p:spPr>
          <a:xfrm>
            <a:off x="9284044" y="4868562"/>
            <a:ext cx="1853514" cy="778476"/>
          </a:xfrm>
          <a:prstGeom prst="wedgeRoundRectCallout">
            <a:avLst>
              <a:gd name="adj1" fmla="val 21834"/>
              <a:gd name="adj2" fmla="val 93662"/>
              <a:gd name="adj3" fmla="val 16667"/>
            </a:avLst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slice</a:t>
            </a:r>
          </a:p>
          <a:p>
            <a:pPr algn="ctr"/>
            <a:r>
              <a:rPr lang="en-US" dirty="0"/>
              <a:t>and dice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0C2DB59-D8E8-39F0-6E49-89E348113EE0}"/>
              </a:ext>
            </a:extLst>
          </p:cNvPr>
          <p:cNvSpPr/>
          <p:nvPr/>
        </p:nvSpPr>
        <p:spPr>
          <a:xfrm>
            <a:off x="9164596" y="3429000"/>
            <a:ext cx="1853514" cy="778476"/>
          </a:xfrm>
          <a:prstGeom prst="wedgeRoundRectCallout">
            <a:avLst>
              <a:gd name="adj1" fmla="val -20833"/>
              <a:gd name="adj2" fmla="val 93662"/>
              <a:gd name="adj3" fmla="val 16667"/>
            </a:avLst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we want to know</a:t>
            </a:r>
          </a:p>
        </p:txBody>
      </p:sp>
    </p:spTree>
    <p:extLst>
      <p:ext uri="{BB962C8B-B14F-4D97-AF65-F5344CB8AC3E}">
        <p14:creationId xmlns:p14="http://schemas.microsoft.com/office/powerpoint/2010/main" val="34070763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58766-1314-60A1-AA62-8384767F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62" y="0"/>
            <a:ext cx="8333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6F723B-9C3F-D749-A6F2-27B80574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02" y="1179212"/>
            <a:ext cx="2425700" cy="52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E36BD-C99B-9342-86AF-5152A9D6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32" y="2728784"/>
            <a:ext cx="51054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4A39A-DF13-C74F-A8AB-CC357FA54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408" y="4367256"/>
            <a:ext cx="5003800" cy="6604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3542D49-D899-154B-BED1-40F342B2D794}"/>
              </a:ext>
            </a:extLst>
          </p:cNvPr>
          <p:cNvSpPr/>
          <p:nvPr/>
        </p:nvSpPr>
        <p:spPr>
          <a:xfrm>
            <a:off x="3562863" y="672315"/>
            <a:ext cx="1762899" cy="506897"/>
          </a:xfrm>
          <a:prstGeom prst="wedgeRoundRectCallout">
            <a:avLst>
              <a:gd name="adj1" fmla="val -66208"/>
              <a:gd name="adj2" fmla="val 971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 to save the file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D39F60F-6061-F345-A0A2-2BD889ADABB2}"/>
              </a:ext>
            </a:extLst>
          </p:cNvPr>
          <p:cNvSpPr/>
          <p:nvPr/>
        </p:nvSpPr>
        <p:spPr>
          <a:xfrm>
            <a:off x="4287793" y="2086096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CA8758A-A26F-9848-B5A7-13491CBA8B56}"/>
              </a:ext>
            </a:extLst>
          </p:cNvPr>
          <p:cNvSpPr/>
          <p:nvPr/>
        </p:nvSpPr>
        <p:spPr>
          <a:xfrm>
            <a:off x="8703274" y="3746020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706A1-0956-814B-B1A0-D21B0F8F5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862" y="5726328"/>
            <a:ext cx="5003800" cy="6604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FF1498A-21A6-D34D-8BB4-206A80AD1B1F}"/>
              </a:ext>
            </a:extLst>
          </p:cNvPr>
          <p:cNvSpPr/>
          <p:nvPr/>
        </p:nvSpPr>
        <p:spPr>
          <a:xfrm>
            <a:off x="7665305" y="5141995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53477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29412</TotalTime>
  <Words>1041</Words>
  <Application>Microsoft Macintosh PowerPoint</Application>
  <PresentationFormat>Widescreen</PresentationFormat>
  <Paragraphs>201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Calibri Light</vt:lpstr>
      <vt:lpstr>Chalkduster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Halladay</dc:creator>
  <cp:lastModifiedBy>Steve Halladay</cp:lastModifiedBy>
  <cp:revision>14</cp:revision>
  <dcterms:created xsi:type="dcterms:W3CDTF">2022-04-11T15:51:13Z</dcterms:created>
  <dcterms:modified xsi:type="dcterms:W3CDTF">2022-05-11T02:36:00Z</dcterms:modified>
</cp:coreProperties>
</file>